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3"/>
  </p:notesMasterIdLst>
  <p:sldIdLst>
    <p:sldId id="256" r:id="rId2"/>
    <p:sldId id="257" r:id="rId3"/>
    <p:sldId id="258" r:id="rId4"/>
    <p:sldId id="259" r:id="rId5"/>
    <p:sldId id="260" r:id="rId6"/>
    <p:sldId id="261" r:id="rId7"/>
    <p:sldId id="262" r:id="rId8"/>
    <p:sldId id="263" r:id="rId9"/>
    <p:sldId id="264" r:id="rId10"/>
    <p:sldId id="265" r:id="rId11"/>
    <p:sldId id="266" r:id="rId12"/>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868036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math#pid=68eef94dfd26d1ad71e6838d#tid=68f5a14c2da03f000a4f38b8#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3575304" y="5541264"/>
            <a:ext cx="5038344" cy="539496"/>
          </a:xfrm>
          <a:prstGeom prst="rect">
            <a:avLst/>
          </a:prstGeom>
          <a:noFill/>
          <a:ln/>
        </p:spPr>
        <p:txBody>
          <a:bodyPr wrap="square" lIns="0" tIns="0" rIns="0" bIns="0" rtlCol="0" anchor="ctr"/>
          <a:lstStyle/>
          <a:p>
            <a:pPr algn="ctr">
              <a:lnSpc>
                <a:spcPct val="100000"/>
              </a:lnSpc>
            </a:pPr>
            <a:r>
              <a:rPr lang="en-US" sz="2400" b="0" i="0" dirty="0">
                <a:solidFill>
                  <a:srgbClr val="000000"/>
                </a:solidFill>
                <a:latin typeface="SimHei" pitchFamily="34" charset="0"/>
                <a:ea typeface="SimHei" pitchFamily="34" charset="-122"/>
                <a:cs typeface="SimHei" pitchFamily="34" charset="-120"/>
              </a:rPr>
              <a:t>高中数学 选择性必修 第三册</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283464"/>
            <a:ext cx="3163824" cy="448056"/>
          </a:xfrm>
          <a:prstGeom prst="rect">
            <a:avLst/>
          </a:prstGeom>
        </p:spPr>
      </p:pic>
      <p:sp>
        <p:nvSpPr>
          <p:cNvPr id="4" name="MasterShapeName"/>
          <p:cNvSpPr/>
          <p:nvPr/>
        </p:nvSpPr>
        <p:spPr>
          <a:xfrm>
            <a:off x="521208" y="283464"/>
            <a:ext cx="3163824" cy="448056"/>
          </a:xfrm>
          <a:prstGeom prst="rect">
            <a:avLst/>
          </a:prstGeom>
          <a:noFill/>
          <a:ln/>
        </p:spPr>
        <p:txBody>
          <a:bodyPr wrap="square" lIns="0" tIns="0" rIns="0" bIns="0" rtlCol="0" anchor="ctr"/>
          <a:lstStyle/>
          <a:p>
            <a:pPr algn="ctr"/>
            <a:r>
              <a:rPr lang="en-US" sz="1800" b="1" i="0" dirty="0">
                <a:solidFill>
                  <a:srgbClr val="000000"/>
                </a:solidFill>
                <a:latin typeface="SimHei" pitchFamily="34" charset="0"/>
                <a:ea typeface="SimHei" pitchFamily="34" charset="-122"/>
                <a:cs typeface="SimHei" pitchFamily="34" charset="-120"/>
              </a:rPr>
              <a:t>高中数学 选择性必修 第三册</a:t>
            </a:r>
            <a:endParaRPr lang="en-US" sz="18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283464"/>
            <a:ext cx="3163824" cy="448056"/>
          </a:xfrm>
          <a:prstGeom prst="rect">
            <a:avLst/>
          </a:prstGeom>
        </p:spPr>
      </p:pic>
      <p:sp>
        <p:nvSpPr>
          <p:cNvPr id="4" name="MasterShapeName"/>
          <p:cNvSpPr/>
          <p:nvPr/>
        </p:nvSpPr>
        <p:spPr>
          <a:xfrm>
            <a:off x="521208" y="283464"/>
            <a:ext cx="3163824" cy="448056"/>
          </a:xfrm>
          <a:prstGeom prst="rect">
            <a:avLst/>
          </a:prstGeom>
          <a:noFill/>
          <a:ln/>
        </p:spPr>
        <p:txBody>
          <a:bodyPr wrap="square" lIns="0" tIns="0" rIns="0" bIns="0" rtlCol="0" anchor="ctr"/>
          <a:lstStyle/>
          <a:p>
            <a:pPr algn="ctr"/>
            <a:r>
              <a:rPr lang="en-US" sz="1800" b="1" i="0" dirty="0">
                <a:solidFill>
                  <a:srgbClr val="000000"/>
                </a:solidFill>
                <a:latin typeface="SimHei" pitchFamily="34" charset="0"/>
                <a:ea typeface="SimHei" pitchFamily="34" charset="-122"/>
                <a:cs typeface="SimHei" pitchFamily="34" charset="-120"/>
              </a:rPr>
              <a:t>高中数学 选择性必修 第三册</a:t>
            </a:r>
            <a:endParaRPr lang="en-US" sz="1800" dirty="0"/>
          </a:p>
        </p:txBody>
      </p:sp>
      <p:sp>
        <p:nvSpPr>
          <p:cNvPr id="5" name="MasterShapeName"/>
          <p:cNvSpPr/>
          <p:nvPr/>
        </p:nvSpPr>
        <p:spPr>
          <a:xfrm>
            <a:off x="0" y="1042416"/>
            <a:ext cx="12188952" cy="466344"/>
          </a:xfrm>
          <a:prstGeom prst="rect">
            <a:avLst/>
          </a:prstGeom>
          <a:noFill/>
          <a:ln/>
        </p:spPr>
        <p:txBody>
          <a:bodyPr/>
          <a:lstStyle/>
          <a:p>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1#df=910add78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283464"/>
            <a:ext cx="3163824" cy="448056"/>
          </a:xfrm>
          <a:prstGeom prst="rect">
            <a:avLst/>
          </a:prstGeom>
        </p:spPr>
      </p:pic>
      <p:sp>
        <p:nvSpPr>
          <p:cNvPr id="4" name="MasterShapeName"/>
          <p:cNvSpPr/>
          <p:nvPr/>
        </p:nvSpPr>
        <p:spPr>
          <a:xfrm>
            <a:off x="521208" y="283464"/>
            <a:ext cx="3163824" cy="448056"/>
          </a:xfrm>
          <a:prstGeom prst="rect">
            <a:avLst/>
          </a:prstGeom>
          <a:noFill/>
          <a:ln/>
        </p:spPr>
        <p:txBody>
          <a:bodyPr wrap="square" lIns="0" tIns="0" rIns="0" bIns="0" rtlCol="0" anchor="ctr"/>
          <a:lstStyle/>
          <a:p>
            <a:pPr algn="ctr"/>
            <a:r>
              <a:rPr lang="en-US" sz="1800" b="1" i="0" dirty="0">
                <a:solidFill>
                  <a:srgbClr val="000000"/>
                </a:solidFill>
                <a:latin typeface="SimHei" pitchFamily="34" charset="0"/>
                <a:ea typeface="SimHei" pitchFamily="34" charset="-122"/>
                <a:cs typeface="SimHei" pitchFamily="34" charset="-120"/>
              </a:rPr>
              <a:t>高中数学 选择性必修 第三册</a:t>
            </a:r>
            <a:endParaRPr lang="en-US" sz="1800" dirty="0"/>
          </a:p>
        </p:txBody>
      </p:sp>
      <p:sp>
        <p:nvSpPr>
          <p:cNvPr id="5" name="MasterShapeName"/>
          <p:cNvSpPr/>
          <p:nvPr/>
        </p:nvSpPr>
        <p:spPr>
          <a:xfrm>
            <a:off x="0" y="1042416"/>
            <a:ext cx="12188952" cy="466344"/>
          </a:xfrm>
          <a:prstGeom prst="rect">
            <a:avLst/>
          </a:prstGeom>
          <a:noFill/>
          <a:ln/>
        </p:spPr>
        <p:txBody>
          <a:bodyPr wrap="square" lIns="0" tIns="0" rIns="0" bIns="0" rtlCol="0" anchor="ctr"/>
          <a:lstStyle/>
          <a:p>
            <a:pPr algn="ctr"/>
            <a:r>
              <a:rPr lang="en-US" sz="2400" b="1" i="0" dirty="0">
                <a:solidFill>
                  <a:srgbClr val="00A0AF"/>
                </a:solidFill>
                <a:latin typeface="微软雅黑" pitchFamily="34" charset="0"/>
                <a:ea typeface="微软雅黑" pitchFamily="34" charset="-122"/>
                <a:cs typeface="微软雅黑" pitchFamily="34" charset="-120"/>
              </a:rPr>
              <a:t>上分点1 变量间相关关系的判断</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df=d5db24d9f">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283464"/>
            <a:ext cx="3163824" cy="448056"/>
          </a:xfrm>
          <a:prstGeom prst="rect">
            <a:avLst/>
          </a:prstGeom>
        </p:spPr>
      </p:pic>
      <p:sp>
        <p:nvSpPr>
          <p:cNvPr id="4" name="MasterShapeName"/>
          <p:cNvSpPr/>
          <p:nvPr/>
        </p:nvSpPr>
        <p:spPr>
          <a:xfrm>
            <a:off x="521208" y="283464"/>
            <a:ext cx="3163824" cy="448056"/>
          </a:xfrm>
          <a:prstGeom prst="rect">
            <a:avLst/>
          </a:prstGeom>
          <a:noFill/>
          <a:ln/>
        </p:spPr>
        <p:txBody>
          <a:bodyPr wrap="square" lIns="0" tIns="0" rIns="0" bIns="0" rtlCol="0" anchor="ctr"/>
          <a:lstStyle/>
          <a:p>
            <a:pPr algn="ctr"/>
            <a:r>
              <a:rPr lang="en-US" sz="1800" b="1" i="0" dirty="0">
                <a:solidFill>
                  <a:srgbClr val="000000"/>
                </a:solidFill>
                <a:latin typeface="SimHei" pitchFamily="34" charset="0"/>
                <a:ea typeface="SimHei" pitchFamily="34" charset="-122"/>
                <a:cs typeface="SimHei" pitchFamily="34" charset="-120"/>
              </a:rPr>
              <a:t>高中数学 选择性必修 第三册</a:t>
            </a:r>
            <a:endParaRPr lang="en-US" sz="1800" dirty="0"/>
          </a:p>
        </p:txBody>
      </p:sp>
      <p:sp>
        <p:nvSpPr>
          <p:cNvPr id="5" name="MasterShapeName"/>
          <p:cNvSpPr/>
          <p:nvPr/>
        </p:nvSpPr>
        <p:spPr>
          <a:xfrm>
            <a:off x="0" y="1042416"/>
            <a:ext cx="12188952" cy="466344"/>
          </a:xfrm>
          <a:prstGeom prst="rect">
            <a:avLst/>
          </a:prstGeom>
          <a:noFill/>
          <a:ln/>
        </p:spPr>
        <p:txBody>
          <a:bodyPr wrap="square" lIns="0" tIns="0" rIns="0" bIns="0" rtlCol="0" anchor="ctr"/>
          <a:lstStyle/>
          <a:p>
            <a:pPr algn="ctr"/>
            <a:r>
              <a:rPr lang="en-US" sz="2400" b="1" i="0" dirty="0">
                <a:solidFill>
                  <a:srgbClr val="00A0AF"/>
                </a:solidFill>
                <a:latin typeface="微软雅黑" pitchFamily="34" charset="0"/>
                <a:ea typeface="微软雅黑" pitchFamily="34" charset="-122"/>
                <a:cs typeface="微软雅黑" pitchFamily="34" charset="-120"/>
              </a:rPr>
              <a:t>上分点2 样本相关系数的应用</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0.xml"/><Relationship Id="rId1" Type="http://schemas.openxmlformats.org/officeDocument/2006/relationships/slideLayout" Target="../slideLayouts/slideLayout5.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1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5.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5.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5.xml"/><Relationship Id="rId5" Type="http://schemas.openxmlformats.org/officeDocument/2006/relationships/image" Target="../media/image19.png"/><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15_1#aea1e2cbd?vop=1&amp;pid=d5db24d9f&amp;color=0,0,0&amp;vtp=1&amp;bt=1&amp;bbb=1"/>
              <p:cNvSpPr/>
              <p:nvPr/>
            </p:nvSpPr>
            <p:spPr>
              <a:xfrm>
                <a:off x="832104" y="1080000"/>
                <a:ext cx="10533888" cy="360680"/>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5.</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某工厂统计了甲产品在某年7月至12月的销售量</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𝑦</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（单位：万件），得到以下数据：</a:t>
                </a:r>
                <a:endParaRPr lang="en-US" altLang="zh-CN" sz="1800" dirty="0"/>
              </a:p>
            </p:txBody>
          </p:sp>
        </mc:Choice>
        <mc:Fallback>
          <p:sp>
            <p:nvSpPr>
              <p:cNvPr id="2" name="QB_6_BD.15_1#aea1e2cbd?vop=1&amp;pid=d5db24d9f&amp;color=0,0,0&amp;vtp=1&amp;bt=1&amp;bbb=1"/>
              <p:cNvSpPr>
                <a:spLocks noRot="1" noChangeAspect="1" noMove="1" noResize="1" noEditPoints="1" noAdjustHandles="1" noChangeArrowheads="1" noChangeShapeType="1" noTextEdit="1"/>
              </p:cNvSpPr>
              <p:nvPr/>
            </p:nvSpPr>
            <p:spPr>
              <a:xfrm>
                <a:off x="832104" y="1080000"/>
                <a:ext cx="10533888" cy="360680"/>
              </a:xfrm>
              <a:prstGeom prst="rect">
                <a:avLst/>
              </a:prstGeom>
              <a:blipFill>
                <a:blip r:embed="rId3"/>
                <a:stretch>
                  <a:fillRect l="-1389" b="-40678"/>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graphicFrame>
            <p:nvGraphicFramePr>
              <p:cNvPr id="11" name="QB_6_BD.15_2#aea1e2cbd?colgroup=11,6,6,6,6,6,6&amp;vop=1&amp;pid=d5db24d9f&amp;color=0,0,0&amp;vtp=1&amp;bbb=1"/>
              <p:cNvGraphicFramePr>
                <a:graphicFrameLocks noGrp="1"/>
              </p:cNvGraphicFramePr>
              <p:nvPr>
                <p:extLst>
                  <p:ext uri="{D42A27DB-BD31-4B8C-83A1-F6EECF244321}">
                    <p14:modId xmlns:p14="http://schemas.microsoft.com/office/powerpoint/2010/main" val="1847459641"/>
                  </p:ext>
                </p:extLst>
              </p:nvPr>
            </p:nvGraphicFramePr>
            <p:xfrm>
              <a:off x="832104" y="1573522"/>
              <a:ext cx="10469880" cy="630048"/>
            </p:xfrm>
            <a:graphic>
              <a:graphicData uri="http://schemas.openxmlformats.org/drawingml/2006/table">
                <a:tbl>
                  <a:tblPr/>
                  <a:tblGrid>
                    <a:gridCol w="2295144">
                      <a:extLst>
                        <a:ext uri="{9D8B030D-6E8A-4147-A177-3AD203B41FA5}">
                          <a16:colId xmlns:a16="http://schemas.microsoft.com/office/drawing/2014/main" val="20000"/>
                        </a:ext>
                      </a:extLst>
                    </a:gridCol>
                    <a:gridCol w="1362456">
                      <a:extLst>
                        <a:ext uri="{9D8B030D-6E8A-4147-A177-3AD203B41FA5}">
                          <a16:colId xmlns:a16="http://schemas.microsoft.com/office/drawing/2014/main" val="20001"/>
                        </a:ext>
                      </a:extLst>
                    </a:gridCol>
                    <a:gridCol w="1362456">
                      <a:extLst>
                        <a:ext uri="{9D8B030D-6E8A-4147-A177-3AD203B41FA5}">
                          <a16:colId xmlns:a16="http://schemas.microsoft.com/office/drawing/2014/main" val="20002"/>
                        </a:ext>
                      </a:extLst>
                    </a:gridCol>
                    <a:gridCol w="1362456">
                      <a:extLst>
                        <a:ext uri="{9D8B030D-6E8A-4147-A177-3AD203B41FA5}">
                          <a16:colId xmlns:a16="http://schemas.microsoft.com/office/drawing/2014/main" val="20003"/>
                        </a:ext>
                      </a:extLst>
                    </a:gridCol>
                    <a:gridCol w="1362456">
                      <a:extLst>
                        <a:ext uri="{9D8B030D-6E8A-4147-A177-3AD203B41FA5}">
                          <a16:colId xmlns:a16="http://schemas.microsoft.com/office/drawing/2014/main" val="20004"/>
                        </a:ext>
                      </a:extLst>
                    </a:gridCol>
                    <a:gridCol w="1362456">
                      <a:extLst>
                        <a:ext uri="{9D8B030D-6E8A-4147-A177-3AD203B41FA5}">
                          <a16:colId xmlns:a16="http://schemas.microsoft.com/office/drawing/2014/main" val="20005"/>
                        </a:ext>
                      </a:extLst>
                    </a:gridCol>
                    <a:gridCol w="1362456">
                      <a:extLst>
                        <a:ext uri="{9D8B030D-6E8A-4147-A177-3AD203B41FA5}">
                          <a16:colId xmlns:a16="http://schemas.microsoft.com/office/drawing/2014/main" val="20006"/>
                        </a:ext>
                      </a:extLst>
                    </a:gridCol>
                  </a:tblGrid>
                  <a:tr h="315024">
                    <a:tc>
                      <a:txBody>
                        <a:bodyPr/>
                        <a:lstStyle/>
                        <a:p>
                          <a:pPr algn="ctr" latinLnBrk="1" hangingPunct="0">
                            <a:lnSpc>
                              <a:spcPts val="2100"/>
                            </a:lnSpc>
                          </a:pPr>
                          <a:r>
                            <a:rPr lang="en-US" altLang="zh-CN" sz="1400" b="0" i="0" dirty="0">
                              <a:solidFill>
                                <a:srgbClr val="000000"/>
                              </a:solidFill>
                              <a:latin typeface="SimHei" pitchFamily="34" charset="0"/>
                              <a:ea typeface="SimHei" pitchFamily="34" charset="-122"/>
                              <a:cs typeface="SimHei" pitchFamily="34" charset="-120"/>
                            </a:rPr>
                            <a:t>月份</a:t>
                          </a:r>
                          <a14:m>
                            <m:oMath xmlns:m="http://schemas.openxmlformats.org/officeDocument/2006/math">
                              <m:r>
                                <a:rPr lang="en-US" altLang="zh-CN" sz="1400" b="0" i="0" spc="-100">
                                  <a:solidFill>
                                    <a:srgbClr val="000000"/>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11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12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15024">
                    <a:tc>
                      <a:txBody>
                        <a:bodyPr/>
                        <a:lstStyle/>
                        <a:p>
                          <a:pPr algn="ctr" latinLnBrk="1" hangingPunct="0">
                            <a:lnSpc>
                              <a:spcPts val="2100"/>
                            </a:lnSpc>
                          </a:pPr>
                          <a:r>
                            <a:rPr lang="en-US" altLang="zh-CN" sz="1400" b="0" i="0" dirty="0">
                              <a:solidFill>
                                <a:srgbClr val="000000"/>
                              </a:solidFill>
                              <a:latin typeface="SimHei" pitchFamily="34" charset="0"/>
                              <a:ea typeface="SimHei" pitchFamily="34" charset="-122"/>
                              <a:cs typeface="SimHei" pitchFamily="34" charset="-120"/>
                            </a:rPr>
                            <a:t>销售量</a:t>
                          </a:r>
                          <a14:m>
                            <m:oMath xmlns:m="http://schemas.openxmlformats.org/officeDocument/2006/math">
                              <m:r>
                                <a:rPr lang="en-US" altLang="zh-CN" sz="1400" b="0" i="0" spc="-100">
                                  <a:solidFill>
                                    <a:srgbClr val="000000"/>
                                  </a:solidFill>
                                  <a:latin typeface="Cambria Math" pitchFamily="34" charset="0"/>
                                  <a:ea typeface="Cambria Math" pitchFamily="34" charset="-122"/>
                                  <a:cs typeface="Cambria Math" pitchFamily="34" charset="-120"/>
                                </a:rPr>
                                <m:t>𝑦</m:t>
                              </m:r>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11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12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14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15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18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20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Choice>
        <mc:Fallback>
          <p:graphicFrame>
            <p:nvGraphicFramePr>
              <p:cNvPr id="11" name="QB_6_BD.15_2#aea1e2cbd?colgroup=11,6,6,6,6,6,6&amp;vop=1&amp;pid=d5db24d9f&amp;color=0,0,0&amp;vtp=1&amp;bbb=1"/>
              <p:cNvGraphicFramePr>
                <a:graphicFrameLocks noGrp="1"/>
              </p:cNvGraphicFramePr>
              <p:nvPr>
                <p:extLst>
                  <p:ext uri="{D42A27DB-BD31-4B8C-83A1-F6EECF244321}">
                    <p14:modId xmlns:p14="http://schemas.microsoft.com/office/powerpoint/2010/main" val="1847459641"/>
                  </p:ext>
                </p:extLst>
              </p:nvPr>
            </p:nvGraphicFramePr>
            <p:xfrm>
              <a:off x="832104" y="1573522"/>
              <a:ext cx="10469880" cy="630048"/>
            </p:xfrm>
            <a:graphic>
              <a:graphicData uri="http://schemas.openxmlformats.org/drawingml/2006/table">
                <a:tbl>
                  <a:tblPr/>
                  <a:tblGrid>
                    <a:gridCol w="2295144">
                      <a:extLst>
                        <a:ext uri="{9D8B030D-6E8A-4147-A177-3AD203B41FA5}">
                          <a16:colId xmlns:a16="http://schemas.microsoft.com/office/drawing/2014/main" val="20000"/>
                        </a:ext>
                      </a:extLst>
                    </a:gridCol>
                    <a:gridCol w="1362456">
                      <a:extLst>
                        <a:ext uri="{9D8B030D-6E8A-4147-A177-3AD203B41FA5}">
                          <a16:colId xmlns:a16="http://schemas.microsoft.com/office/drawing/2014/main" val="20001"/>
                        </a:ext>
                      </a:extLst>
                    </a:gridCol>
                    <a:gridCol w="1362456">
                      <a:extLst>
                        <a:ext uri="{9D8B030D-6E8A-4147-A177-3AD203B41FA5}">
                          <a16:colId xmlns:a16="http://schemas.microsoft.com/office/drawing/2014/main" val="20002"/>
                        </a:ext>
                      </a:extLst>
                    </a:gridCol>
                    <a:gridCol w="1362456">
                      <a:extLst>
                        <a:ext uri="{9D8B030D-6E8A-4147-A177-3AD203B41FA5}">
                          <a16:colId xmlns:a16="http://schemas.microsoft.com/office/drawing/2014/main" val="20003"/>
                        </a:ext>
                      </a:extLst>
                    </a:gridCol>
                    <a:gridCol w="1362456">
                      <a:extLst>
                        <a:ext uri="{9D8B030D-6E8A-4147-A177-3AD203B41FA5}">
                          <a16:colId xmlns:a16="http://schemas.microsoft.com/office/drawing/2014/main" val="20004"/>
                        </a:ext>
                      </a:extLst>
                    </a:gridCol>
                    <a:gridCol w="1362456">
                      <a:extLst>
                        <a:ext uri="{9D8B030D-6E8A-4147-A177-3AD203B41FA5}">
                          <a16:colId xmlns:a16="http://schemas.microsoft.com/office/drawing/2014/main" val="20005"/>
                        </a:ext>
                      </a:extLst>
                    </a:gridCol>
                    <a:gridCol w="1362456">
                      <a:extLst>
                        <a:ext uri="{9D8B030D-6E8A-4147-A177-3AD203B41FA5}">
                          <a16:colId xmlns:a16="http://schemas.microsoft.com/office/drawing/2014/main" val="20006"/>
                        </a:ext>
                      </a:extLst>
                    </a:gridCol>
                  </a:tblGrid>
                  <a:tr h="315024">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265" t="-1923" r="-356233" b="-119231"/>
                          </a:stretch>
                        </a:blipFill>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11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12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15024">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265" t="-101923" r="-356233" b="-19231"/>
                          </a:stretch>
                        </a:blipFill>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11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12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14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15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18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20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mc:Choice xmlns:a14="http://schemas.microsoft.com/office/drawing/2010/main" Requires="a14">
          <p:sp>
            <p:nvSpPr>
              <p:cNvPr id="4" name="QB_6_BD.15_3#aea1e2cbd?vop=1&amp;pid=d5db24d9f&amp;color=0,0,0&amp;vtp=1&amp;bbb=1&amp;hb=1"/>
              <p:cNvSpPr/>
              <p:nvPr/>
            </p:nvSpPr>
            <p:spPr>
              <a:xfrm>
                <a:off x="832104" y="2335522"/>
                <a:ext cx="10533888" cy="1941259"/>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根据表中所给数据，可得样本相关系数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𝑟</m:t>
                    </m:r>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SimSun" pitchFamily="34" charset="0"/>
                    <a:ea typeface="SimSun" pitchFamily="34" charset="-122"/>
                    <a:cs typeface="SimSun" pitchFamily="34" charset="-120"/>
                  </a:rPr>
                  <a:t> </a:t>
                </a:r>
                <a:r>
                  <a:rPr lang="en-US" altLang="zh-CN" sz="1800" i="0">
                    <a:solidFill>
                      <a:srgbClr val="000000"/>
                    </a:solidFill>
                    <a:latin typeface="SimSun" pitchFamily="34" charset="0"/>
                    <a:ea typeface="SimSun" pitchFamily="34" charset="-122"/>
                    <a:cs typeface="SimSun" pitchFamily="34" charset="-120"/>
                  </a:rPr>
                  <a:t>______</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微软雅黑" pitchFamily="34" charset="-122"/>
                    <a:cs typeface="微软雅黑" pitchFamily="34" charset="-120"/>
                  </a:rPr>
                  <a:t>结果用四舍五入法保留两位小数，参考公式</a:t>
                </a:r>
                <a:r>
                  <a:rPr lang="en-US" altLang="zh-CN" sz="1800" b="0" i="0">
                    <a:solidFill>
                      <a:srgbClr val="000000"/>
                    </a:solidFill>
                    <a:latin typeface="微软雅黑" pitchFamily="34" charset="0"/>
                    <a:ea typeface="微软雅黑" pitchFamily="34" charset="-122"/>
                    <a:cs typeface="微软雅黑" pitchFamily="34" charset="-120"/>
                  </a:rPr>
                  <a:t>：样本相</a:t>
                </a:r>
              </a:p>
              <a:p>
                <a:pPr latinLnBrk="1">
                  <a:lnSpc>
                    <a:spcPts val="8900"/>
                  </a:lnSpc>
                </a:pPr>
                <a:r>
                  <a:rPr lang="en-US" altLang="zh-CN" sz="1800" b="0" i="0">
                    <a:solidFill>
                      <a:srgbClr val="000000"/>
                    </a:solidFill>
                    <a:latin typeface="微软雅黑" pitchFamily="34" charset="0"/>
                    <a:ea typeface="微软雅黑" pitchFamily="34" charset="-122"/>
                    <a:cs typeface="微软雅黑" pitchFamily="34" charset="-120"/>
                  </a:rPr>
                  <a:t>关系数</a:t>
                </a:r>
                <a14:m>
                  <m:oMath xmlns:m="http://schemas.openxmlformats.org/officeDocument/2006/math">
                    <m:r>
                      <m:rPr>
                        <m:sty m:val="p"/>
                      </m:rPr>
                      <a:rPr lang="en-US" altLang="zh-CN" sz="1800" b="0" i="0">
                        <a:solidFill>
                          <a:srgbClr val="000000"/>
                        </a:solidFill>
                        <a:latin typeface="Cambria Math" pitchFamily="34" charset="0"/>
                        <a:ea typeface="Cambria Math" pitchFamily="34" charset="-122"/>
                        <a:cs typeface="Cambria Math" pitchFamily="34" charset="-120"/>
                      </a:rPr>
                      <m:t>r</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limLow>
                          <m:limLow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limLowPr>
                          <m:e>
                            <m:limUpp>
                              <m:limUp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limUppPr>
                              <m:e>
                                <m:r>
                                  <a:rPr lang="en-US" altLang="zh-CN" sz="1800" b="0" i="0" dirty="0">
                                    <a:solidFill>
                                      <a:srgbClr val="000000"/>
                                    </a:solidFill>
                                    <a:latin typeface="Cambria Math" panose="02040503050406030204" pitchFamily="18" charset="0"/>
                                    <a:ea typeface="微软雅黑" pitchFamily="34" charset="-122"/>
                                    <a:cs typeface="微软雅黑" pitchFamily="34" charset="-120"/>
                                  </a:rPr>
                                  <m:t>∑</m:t>
                                </m:r>
                              </m:e>
                              <m:lim>
                                <m:r>
                                  <a:rPr lang="en-US" altLang="zh-CN" sz="1800" b="0">
                                    <a:solidFill>
                                      <a:srgbClr val="000000"/>
                                    </a:solidFill>
                                    <a:latin typeface="Cambria Math" panose="02040503050406030204" pitchFamily="18" charset="0"/>
                                  </a:rPr>
                                  <m:t>𝑛</m:t>
                                </m:r>
                              </m:lim>
                            </m:limUpp>
                          </m:e>
                          <m:lim>
                            <m:r>
                              <a:rPr lang="en-US" altLang="zh-CN" sz="1800" b="0">
                                <a:solidFill>
                                  <a:srgbClr val="000000"/>
                                </a:solidFill>
                                <a:latin typeface="Cambria Math" panose="02040503050406030204" pitchFamily="18" charset="0"/>
                              </a:rPr>
                              <m:t>𝑖</m:t>
                            </m:r>
                            <m:r>
                              <a:rPr lang="en-US" altLang="zh-CN" sz="1800" b="0">
                                <a:solidFill>
                                  <a:srgbClr val="000000"/>
                                </a:solidFill>
                                <a:latin typeface="Cambria Math" panose="02040503050406030204" pitchFamily="18" charset="0"/>
                              </a:rPr>
                              <m:t>=1</m:t>
                            </m:r>
                          </m:lim>
                        </m:limLow>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𝑖</m:t>
                            </m:r>
                          </m:sub>
                        </m:sSub>
                        <m:r>
                          <a:rPr lang="en-US" altLang="zh-CN" sz="1800" b="0" i="0">
                            <a:solidFill>
                              <a:srgbClr val="000000"/>
                            </a:solidFill>
                            <a:latin typeface="Cambria Math" pitchFamily="34" charset="0"/>
                            <a:ea typeface="Cambria Math" pitchFamily="34" charset="-122"/>
                            <a:cs typeface="Cambria Math" pitchFamily="34" charset="-120"/>
                          </a:rPr>
                          <m:t>−</m:t>
                        </m:r>
                        <m:bar>
                          <m:barPr>
                            <m:pos m:val="top"/>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barPr>
                          <m:e>
                            <m:r>
                              <a:rPr lang="en-US" altLang="zh-CN" sz="1800">
                                <a:solidFill>
                                  <a:srgbClr val="000000"/>
                                </a:solidFill>
                                <a:latin typeface="Cambria Math" panose="02040503050406030204" pitchFamily="18" charset="0"/>
                              </a:rPr>
                              <m:t>𝑥</m:t>
                            </m:r>
                          </m:e>
                        </m:ba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𝑦</m:t>
                            </m:r>
                          </m:e>
                          <m:sub>
                            <m:r>
                              <a:rPr lang="en-US" altLang="zh-CN" sz="1800" b="0" i="0">
                                <a:solidFill>
                                  <a:srgbClr val="000000"/>
                                </a:solidFill>
                                <a:latin typeface="Cambria Math" pitchFamily="34" charset="0"/>
                                <a:ea typeface="Cambria Math" pitchFamily="34" charset="-122"/>
                                <a:cs typeface="Cambria Math" pitchFamily="34" charset="-120"/>
                              </a:rPr>
                              <m:t>𝑖</m:t>
                            </m:r>
                          </m:sub>
                        </m:sSub>
                        <m:r>
                          <a:rPr lang="en-US" altLang="zh-CN" sz="1800" b="0" i="0">
                            <a:solidFill>
                              <a:srgbClr val="000000"/>
                            </a:solidFill>
                            <a:latin typeface="Cambria Math" pitchFamily="34" charset="0"/>
                            <a:ea typeface="Cambria Math" pitchFamily="34" charset="-122"/>
                            <a:cs typeface="Cambria Math" pitchFamily="34" charset="-120"/>
                          </a:rPr>
                          <m:t>−</m:t>
                        </m:r>
                        <m:bar>
                          <m:barPr>
                            <m:pos m:val="top"/>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barPr>
                          <m:e>
                            <m:r>
                              <a:rPr lang="en-US" altLang="zh-CN" sz="1800">
                                <a:solidFill>
                                  <a:srgbClr val="000000"/>
                                </a:solidFill>
                                <a:latin typeface="Cambria Math" panose="02040503050406030204" pitchFamily="18" charset="0"/>
                              </a:rPr>
                              <m:t>𝑦</m:t>
                            </m:r>
                          </m:e>
                        </m:bar>
                        <m:r>
                          <a:rPr lang="en-US" altLang="zh-CN" sz="1800" b="0" i="0">
                            <a:solidFill>
                              <a:srgbClr val="000000"/>
                            </a:solidFill>
                            <a:latin typeface="Cambria Math" pitchFamily="34" charset="0"/>
                            <a:ea typeface="Cambria Math" pitchFamily="34" charset="-122"/>
                            <a:cs typeface="Cambria Math" pitchFamily="34" charset="-120"/>
                          </a:rPr>
                          <m:t>)</m:t>
                        </m:r>
                      </m:num>
                      <m:den>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limLow>
                              <m:limLow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limLowPr>
                              <m:e>
                                <m:limUpp>
                                  <m:limUp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limUppPr>
                                  <m:e>
                                    <m:r>
                                      <a:rPr lang="en-US" altLang="zh-CN" sz="1800" b="0" i="0" dirty="0">
                                        <a:solidFill>
                                          <a:srgbClr val="000000"/>
                                        </a:solidFill>
                                        <a:latin typeface="Cambria Math" panose="02040503050406030204" pitchFamily="18" charset="0"/>
                                        <a:ea typeface="微软雅黑" pitchFamily="34" charset="-122"/>
                                        <a:cs typeface="微软雅黑" pitchFamily="34" charset="-120"/>
                                      </a:rPr>
                                      <m:t>∑</m:t>
                                    </m:r>
                                  </m:e>
                                  <m:lim>
                                    <m:r>
                                      <a:rPr lang="en-US" altLang="zh-CN" sz="1800" b="0">
                                        <a:solidFill>
                                          <a:srgbClr val="000000"/>
                                        </a:solidFill>
                                        <a:latin typeface="Cambria Math" panose="02040503050406030204" pitchFamily="18" charset="0"/>
                                      </a:rPr>
                                      <m:t>𝑛</m:t>
                                    </m:r>
                                  </m:lim>
                                </m:limUpp>
                              </m:e>
                              <m:lim>
                                <m:r>
                                  <a:rPr lang="en-US" altLang="zh-CN" sz="1800" b="0">
                                    <a:solidFill>
                                      <a:srgbClr val="000000"/>
                                    </a:solidFill>
                                    <a:latin typeface="Cambria Math" panose="02040503050406030204" pitchFamily="18" charset="0"/>
                                  </a:rPr>
                                  <m:t>𝑖</m:t>
                                </m:r>
                                <m:r>
                                  <a:rPr lang="en-US" altLang="zh-CN" sz="1800" b="0">
                                    <a:solidFill>
                                      <a:srgbClr val="000000"/>
                                    </a:solidFill>
                                    <a:latin typeface="Cambria Math" panose="02040503050406030204" pitchFamily="18" charset="0"/>
                                  </a:rPr>
                                  <m:t>=1</m:t>
                                </m:r>
                              </m:lim>
                            </m:limLow>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𝑖</m:t>
                                    </m:r>
                                  </m:sub>
                                </m:sSub>
                                <m:r>
                                  <a:rPr lang="en-US" altLang="zh-CN" sz="1800" b="0" i="0">
                                    <a:solidFill>
                                      <a:srgbClr val="000000"/>
                                    </a:solidFill>
                                    <a:latin typeface="Cambria Math" pitchFamily="34" charset="0"/>
                                    <a:ea typeface="Cambria Math" pitchFamily="34" charset="-122"/>
                                    <a:cs typeface="Cambria Math" pitchFamily="34" charset="-120"/>
                                  </a:rPr>
                                  <m:t>−</m:t>
                                </m:r>
                                <m:bar>
                                  <m:barPr>
                                    <m:pos m:val="top"/>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barPr>
                                  <m:e>
                                    <m:r>
                                      <a:rPr lang="en-US" altLang="zh-CN" sz="1800">
                                        <a:solidFill>
                                          <a:srgbClr val="000000"/>
                                        </a:solidFill>
                                        <a:latin typeface="Cambria Math" panose="02040503050406030204" pitchFamily="18" charset="0"/>
                                      </a:rPr>
                                      <m:t>𝑥</m:t>
                                    </m:r>
                                  </m:e>
                                </m:bar>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2</m:t>
                                </m:r>
                              </m:sup>
                            </m:sSup>
                          </m:e>
                        </m:rad>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limLow>
                              <m:limLow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limLowPr>
                              <m:e>
                                <m:limUpp>
                                  <m:limUp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limUppPr>
                                  <m:e>
                                    <m:r>
                                      <a:rPr lang="en-US" altLang="zh-CN" sz="1800" b="0" i="0" dirty="0">
                                        <a:solidFill>
                                          <a:srgbClr val="000000"/>
                                        </a:solidFill>
                                        <a:latin typeface="Cambria Math" panose="02040503050406030204" pitchFamily="18" charset="0"/>
                                        <a:ea typeface="微软雅黑" pitchFamily="34" charset="-122"/>
                                        <a:cs typeface="微软雅黑" pitchFamily="34" charset="-120"/>
                                      </a:rPr>
                                      <m:t>∑</m:t>
                                    </m:r>
                                  </m:e>
                                  <m:lim>
                                    <m:r>
                                      <a:rPr lang="en-US" altLang="zh-CN" sz="1800" b="0">
                                        <a:solidFill>
                                          <a:srgbClr val="000000"/>
                                        </a:solidFill>
                                        <a:latin typeface="Cambria Math" panose="02040503050406030204" pitchFamily="18" charset="0"/>
                                      </a:rPr>
                                      <m:t>𝑛</m:t>
                                    </m:r>
                                  </m:lim>
                                </m:limUpp>
                              </m:e>
                              <m:lim>
                                <m:r>
                                  <a:rPr lang="en-US" altLang="zh-CN" sz="1800" b="0">
                                    <a:solidFill>
                                      <a:srgbClr val="000000"/>
                                    </a:solidFill>
                                    <a:latin typeface="Cambria Math" panose="02040503050406030204" pitchFamily="18" charset="0"/>
                                  </a:rPr>
                                  <m:t>𝑖</m:t>
                                </m:r>
                                <m:r>
                                  <a:rPr lang="en-US" altLang="zh-CN" sz="1800" b="0">
                                    <a:solidFill>
                                      <a:srgbClr val="000000"/>
                                    </a:solidFill>
                                    <a:latin typeface="Cambria Math" panose="02040503050406030204" pitchFamily="18" charset="0"/>
                                  </a:rPr>
                                  <m:t>=1</m:t>
                                </m:r>
                              </m:lim>
                            </m:limLow>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𝑦</m:t>
                                    </m:r>
                                  </m:e>
                                  <m:sub>
                                    <m:r>
                                      <a:rPr lang="en-US" altLang="zh-CN" sz="1800" b="0" i="0">
                                        <a:solidFill>
                                          <a:srgbClr val="000000"/>
                                        </a:solidFill>
                                        <a:latin typeface="Cambria Math" pitchFamily="34" charset="0"/>
                                        <a:ea typeface="Cambria Math" pitchFamily="34" charset="-122"/>
                                        <a:cs typeface="Cambria Math" pitchFamily="34" charset="-120"/>
                                      </a:rPr>
                                      <m:t>𝑖</m:t>
                                    </m:r>
                                  </m:sub>
                                </m:sSub>
                                <m:r>
                                  <a:rPr lang="en-US" altLang="zh-CN" sz="1800" b="0" i="0">
                                    <a:solidFill>
                                      <a:srgbClr val="000000"/>
                                    </a:solidFill>
                                    <a:latin typeface="Cambria Math" pitchFamily="34" charset="0"/>
                                    <a:ea typeface="Cambria Math" pitchFamily="34" charset="-122"/>
                                    <a:cs typeface="Cambria Math" pitchFamily="34" charset="-120"/>
                                  </a:rPr>
                                  <m:t>−</m:t>
                                </m:r>
                                <m:bar>
                                  <m:barPr>
                                    <m:pos m:val="top"/>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barPr>
                                  <m:e>
                                    <m:r>
                                      <a:rPr lang="en-US" altLang="zh-CN" sz="1800">
                                        <a:solidFill>
                                          <a:srgbClr val="000000"/>
                                        </a:solidFill>
                                        <a:latin typeface="Cambria Math" panose="02040503050406030204" pitchFamily="18" charset="0"/>
                                      </a:rPr>
                                      <m:t>𝑦</m:t>
                                    </m:r>
                                  </m:e>
                                </m:bar>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2</m:t>
                                </m:r>
                              </m:sup>
                            </m:sSup>
                          </m:e>
                        </m:rad>
                      </m:den>
                    </m:f>
                  </m:oMath>
                </a14:m>
                <a:r>
                  <a:rPr lang="en-US" altLang="zh-CN" sz="1800" b="0" i="0" dirty="0">
                    <a:solidFill>
                      <a:srgbClr val="000000"/>
                    </a:solidFill>
                    <a:latin typeface="微软雅黑" pitchFamily="34" charset="0"/>
                    <a:ea typeface="微软雅黑" pitchFamily="34" charset="-122"/>
                    <a:cs typeface="微软雅黑" pitchFamily="34" charset="-120"/>
                  </a:rPr>
                  <a:t>，参考数据：</a:t>
                </a:r>
                <a14:m>
                  <m:oMath xmlns:m="http://schemas.openxmlformats.org/officeDocument/2006/math">
                    <m:limLow>
                      <m:limLowPr>
                        <m:ctrlPr>
                          <a:rPr lang="en-US" altLang="zh-CN" sz="1800" b="0" dirty="0">
                            <a:solidFill>
                              <a:srgbClr val="000000"/>
                            </a:solidFill>
                            <a:latin typeface="Cambria Math" panose="02040503050406030204" pitchFamily="18" charset="0"/>
                            <a:ea typeface="微软雅黑" pitchFamily="34" charset="-122"/>
                            <a:cs typeface="微软雅黑" pitchFamily="34" charset="-120"/>
                          </a:rPr>
                        </m:ctrlPr>
                      </m:limLowPr>
                      <m:e>
                        <m:limUpp>
                          <m:limUppPr>
                            <m:ctrlPr>
                              <a:rPr lang="en-US" altLang="zh-CN" sz="1800" b="0" dirty="0">
                                <a:solidFill>
                                  <a:srgbClr val="000000"/>
                                </a:solidFill>
                                <a:latin typeface="Cambria Math" panose="02040503050406030204" pitchFamily="18" charset="0"/>
                                <a:ea typeface="微软雅黑" pitchFamily="34" charset="-122"/>
                                <a:cs typeface="微软雅黑" pitchFamily="34" charset="-120"/>
                              </a:rPr>
                            </m:ctrlPr>
                          </m:limUppPr>
                          <m:e>
                            <m:r>
                              <a:rPr lang="en-US" altLang="zh-CN" sz="1800" b="0" i="0" dirty="0">
                                <a:solidFill>
                                  <a:srgbClr val="000000"/>
                                </a:solidFill>
                                <a:latin typeface="Cambria Math" panose="02040503050406030204" pitchFamily="18" charset="0"/>
                                <a:ea typeface="微软雅黑" pitchFamily="34" charset="-122"/>
                                <a:cs typeface="微软雅黑" pitchFamily="34" charset="-120"/>
                              </a:rPr>
                              <m:t>∑</m:t>
                            </m:r>
                          </m:e>
                          <m:lim>
                            <m:r>
                              <a:rPr lang="en-US" altLang="zh-CN" sz="1800" b="0">
                                <a:solidFill>
                                  <a:srgbClr val="000000"/>
                                </a:solidFill>
                                <a:latin typeface="Cambria Math" panose="02040503050406030204" pitchFamily="18" charset="0"/>
                              </a:rPr>
                              <m:t>6</m:t>
                            </m:r>
                          </m:lim>
                        </m:limUpp>
                      </m:e>
                      <m:lim>
                        <m:r>
                          <a:rPr lang="en-US" altLang="zh-CN" sz="1800" b="0">
                            <a:solidFill>
                              <a:srgbClr val="000000"/>
                            </a:solidFill>
                            <a:latin typeface="Cambria Math" panose="02040503050406030204" pitchFamily="18" charset="0"/>
                          </a:rPr>
                          <m:t>𝑖</m:t>
                        </m:r>
                        <m:r>
                          <a:rPr lang="en-US" altLang="zh-CN" sz="1800" b="0">
                            <a:solidFill>
                              <a:srgbClr val="000000"/>
                            </a:solidFill>
                            <a:latin typeface="Cambria Math" panose="02040503050406030204" pitchFamily="18" charset="0"/>
                          </a:rPr>
                          <m:t>=1</m:t>
                        </m:r>
                      </m:lim>
                    </m:limLow>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𝑖</m:t>
                        </m:r>
                      </m:sub>
                    </m:sSub>
                    <m:r>
                      <a:rPr lang="en-US" altLang="zh-CN" sz="1800" b="0" i="0">
                        <a:solidFill>
                          <a:srgbClr val="000000"/>
                        </a:solidFill>
                        <a:latin typeface="Cambria Math" pitchFamily="34" charset="0"/>
                        <a:ea typeface="Cambria Math" pitchFamily="34" charset="-122"/>
                        <a:cs typeface="Cambria Math" pitchFamily="34" charset="-120"/>
                      </a:rPr>
                      <m:t>−</m:t>
                    </m:r>
                    <m:bar>
                      <m:barPr>
                        <m:pos m:val="top"/>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barPr>
                      <m:e>
                        <m:r>
                          <a:rPr lang="en-US" altLang="zh-CN" sz="1800">
                            <a:solidFill>
                              <a:srgbClr val="000000"/>
                            </a:solidFill>
                            <a:latin typeface="Cambria Math" panose="02040503050406030204" pitchFamily="18" charset="0"/>
                          </a:rPr>
                          <m:t>𝑥</m:t>
                        </m:r>
                      </m:e>
                    </m:ba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𝑦</m:t>
                        </m:r>
                      </m:e>
                      <m:sub>
                        <m:r>
                          <a:rPr lang="en-US" altLang="zh-CN" sz="1800" b="0" i="0">
                            <a:solidFill>
                              <a:srgbClr val="000000"/>
                            </a:solidFill>
                            <a:latin typeface="Cambria Math" pitchFamily="34" charset="0"/>
                            <a:ea typeface="Cambria Math" pitchFamily="34" charset="-122"/>
                            <a:cs typeface="Cambria Math" pitchFamily="34" charset="-120"/>
                          </a:rPr>
                          <m:t>𝑖</m:t>
                        </m:r>
                      </m:sub>
                    </m:sSub>
                    <m:r>
                      <a:rPr lang="en-US" altLang="zh-CN" sz="1800" b="0" i="0">
                        <a:solidFill>
                          <a:srgbClr val="000000"/>
                        </a:solidFill>
                        <a:latin typeface="Cambria Math" pitchFamily="34" charset="0"/>
                        <a:ea typeface="Cambria Math" pitchFamily="34" charset="-122"/>
                        <a:cs typeface="Cambria Math" pitchFamily="34" charset="-120"/>
                      </a:rPr>
                      <m:t>−</m:t>
                    </m:r>
                    <m:bar>
                      <m:barPr>
                        <m:pos m:val="top"/>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barPr>
                      <m:e>
                        <m:r>
                          <a:rPr lang="en-US" altLang="zh-CN" sz="1800">
                            <a:solidFill>
                              <a:srgbClr val="000000"/>
                            </a:solidFill>
                            <a:latin typeface="Cambria Math" panose="02040503050406030204" pitchFamily="18" charset="0"/>
                          </a:rPr>
                          <m:t>𝑦</m:t>
                        </m:r>
                      </m:e>
                    </m:bar>
                    <m:r>
                      <a:rPr lang="en-US" altLang="zh-CN" sz="1800" b="0" i="0">
                        <a:solidFill>
                          <a:srgbClr val="000000"/>
                        </a:solidFill>
                        <a:latin typeface="Cambria Math" pitchFamily="34" charset="0"/>
                        <a:ea typeface="Cambria Math" pitchFamily="34" charset="-122"/>
                        <a:cs typeface="Cambria Math" pitchFamily="34" charset="-120"/>
                      </a:rPr>
                      <m:t>)=32</m:t>
                    </m:r>
                  </m:oMath>
                </a14:m>
                <a:r>
                  <a:rPr lang="en-US" altLang="zh-CN" sz="1800" b="0" i="0" dirty="0">
                    <a:solidFill>
                      <a:srgbClr val="000000"/>
                    </a:solidFill>
                    <a:latin typeface="微软雅黑" pitchFamily="34" charset="0"/>
                    <a:ea typeface="微软雅黑" pitchFamily="34" charset="-122"/>
                    <a:cs typeface="微软雅黑" pitchFamily="34" charset="-120"/>
                  </a:rPr>
                  <a:t>，其中</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𝑖</m:t>
                        </m:r>
                      </m:sub>
                    </m:sSub>
                  </m:oMath>
                </a14:m>
                <a:r>
                  <a:rPr lang="en-US" altLang="zh-CN" sz="1800" b="0" i="0" dirty="0">
                    <a:solidFill>
                      <a:srgbClr val="000000"/>
                    </a:solidFill>
                    <a:latin typeface="微软雅黑" pitchFamily="34" charset="0"/>
                    <a:ea typeface="微软雅黑" pitchFamily="34" charset="-122"/>
                    <a:cs typeface="微软雅黑" pitchFamily="34" charset="-120"/>
                  </a:rPr>
                  <a:t>表示月份</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𝑖</m:t>
                    </m:r>
                    <m:r>
                      <a:rPr lang="en-US" altLang="zh-CN" sz="1800" b="0" i="0">
                        <a:solidFill>
                          <a:srgbClr val="000000"/>
                        </a:solidFill>
                        <a:latin typeface="Cambria Math" pitchFamily="34" charset="0"/>
                        <a:ea typeface="Cambria Math" pitchFamily="34" charset="-122"/>
                        <a:cs typeface="Cambria Math" pitchFamily="34" charset="-120"/>
                      </a:rPr>
                      <m:t>+6)</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𝑦</m:t>
                        </m:r>
                      </m:e>
                      <m:sub>
                        <m:r>
                          <a:rPr lang="en-US" altLang="zh-CN" sz="1800" b="0" i="0">
                            <a:solidFill>
                              <a:srgbClr val="000000"/>
                            </a:solidFill>
                            <a:latin typeface="Cambria Math" pitchFamily="34" charset="0"/>
                            <a:ea typeface="Cambria Math" pitchFamily="34" charset="-122"/>
                            <a:cs typeface="Cambria Math" pitchFamily="34" charset="-120"/>
                          </a:rPr>
                          <m:t>𝑖</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表示月份</a:t>
                </a:r>
              </a:p>
              <a:p>
                <a:pPr latinLnBrk="1">
                  <a:lnSpc>
                    <a:spcPts val="3500"/>
                  </a:lnSpc>
                </a:pP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𝑖</m:t>
                    </m:r>
                    <m:r>
                      <a:rPr lang="en-US" altLang="zh-CN" b="0" i="0">
                        <a:solidFill>
                          <a:srgbClr val="000000"/>
                        </a:solidFill>
                        <a:latin typeface="Cambria Math" pitchFamily="34" charset="0"/>
                        <a:ea typeface="Cambria Math" pitchFamily="34" charset="-122"/>
                        <a:cs typeface="Cambria Math" pitchFamily="34" charset="-120"/>
                      </a:rPr>
                      <m:t>+6)</m:t>
                    </m:r>
                  </m:oMath>
                </a14:m>
                <a:r>
                  <a:rPr lang="en-US" altLang="zh-CN" b="0" i="0" dirty="0">
                    <a:solidFill>
                      <a:srgbClr val="000000"/>
                    </a:solidFill>
                    <a:latin typeface="微软雅黑" pitchFamily="34" charset="0"/>
                    <a:ea typeface="微软雅黑" pitchFamily="34" charset="-122"/>
                    <a:cs typeface="微软雅黑" pitchFamily="34" charset="-120"/>
                  </a:rPr>
                  <a:t>所对应的销售量，</a:t>
                </a:r>
                <a14:m>
                  <m:oMath xmlns:m="http://schemas.openxmlformats.org/officeDocument/2006/math">
                    <m:rad>
                      <m:radPr>
                        <m:degHide m:val="on"/>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b="0" i="0">
                            <a:solidFill>
                              <a:srgbClr val="000000"/>
                            </a:solidFill>
                            <a:latin typeface="Cambria Math" pitchFamily="34" charset="0"/>
                            <a:ea typeface="Cambria Math" pitchFamily="34" charset="-122"/>
                            <a:cs typeface="Cambria Math" pitchFamily="34" charset="-120"/>
                          </a:rPr>
                          <m:t>42</m:t>
                        </m:r>
                      </m:e>
                    </m:rad>
                    <m:r>
                      <a:rPr lang="en-US" altLang="zh-CN" b="0" i="0">
                        <a:solidFill>
                          <a:srgbClr val="000000"/>
                        </a:solidFill>
                        <a:latin typeface="Cambria Math" pitchFamily="34" charset="0"/>
                        <a:ea typeface="Cambria Math" pitchFamily="34" charset="-122"/>
                        <a:cs typeface="Cambria Math" pitchFamily="34" charset="-120"/>
                      </a:rPr>
                      <m:t>≈6.48</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4" name="QB_6_BD.15_3#aea1e2cbd?vop=1&amp;pid=d5db24d9f&amp;color=0,0,0&amp;vtp=1&amp;bbb=1&amp;hb=1"/>
              <p:cNvSpPr>
                <a:spLocks noRot="1" noChangeAspect="1" noMove="1" noResize="1" noEditPoints="1" noAdjustHandles="1" noChangeArrowheads="1" noChangeShapeType="1" noTextEdit="1"/>
              </p:cNvSpPr>
              <p:nvPr/>
            </p:nvSpPr>
            <p:spPr>
              <a:xfrm>
                <a:off x="832104" y="2335522"/>
                <a:ext cx="10533888" cy="1941259"/>
              </a:xfrm>
              <a:prstGeom prst="rect">
                <a:avLst/>
              </a:prstGeom>
              <a:blipFill>
                <a:blip r:embed="rId5"/>
                <a:stretch>
                  <a:fillRect l="-1389" r="-694" b="-7210"/>
                </a:stretch>
              </a:blipFill>
              <a:ln/>
            </p:spPr>
            <p:txBody>
              <a:bodyPr/>
              <a:lstStyle/>
              <a:p>
                <a:r>
                  <a:rPr lang="zh-CN" altLang="en-US">
                    <a:noFill/>
                  </a:rPr>
                  <a:t> </a:t>
                </a:r>
              </a:p>
            </p:txBody>
          </p:sp>
        </mc:Fallback>
      </mc:AlternateContent>
      <p:sp>
        <p:nvSpPr>
          <p:cNvPr id="5" name="QB_6_AN.16_1#aea1e2cbd.blank?vop=1&amp;pid=d5db24d9f&amp;color=0,0,0&amp;vpa=4&amp;vtp=1&amp;bbb=1"/>
          <p:cNvSpPr/>
          <p:nvPr/>
        </p:nvSpPr>
        <p:spPr>
          <a:xfrm>
            <a:off x="5195603" y="2305042"/>
            <a:ext cx="622300" cy="373380"/>
          </a:xfrm>
          <a:prstGeom prst="rect">
            <a:avLst/>
          </a:prstGeom>
          <a:noFill/>
          <a:ln/>
        </p:spPr>
        <p:txBody>
          <a:bodyPr wrap="none" lIns="0" tIns="0" rIns="0" bIns="0" rtlCol="0" anchor="t"/>
          <a:lstStyle/>
          <a:p>
            <a:pPr algn="ctr" latinLnBrk="1">
              <a:lnSpc>
                <a:spcPts val="3300"/>
              </a:lnSpc>
            </a:pPr>
            <a:r>
              <a:rPr lang="en-US" altLang="zh-CN" b="0" i="0" dirty="0">
                <a:solidFill>
                  <a:srgbClr val="FF0000"/>
                </a:solidFill>
                <a:latin typeface="微软雅黑" pitchFamily="34" charset="0"/>
                <a:ea typeface="微软雅黑" pitchFamily="34" charset="-122"/>
                <a:cs typeface="微软雅黑" pitchFamily="34" charset="-120"/>
              </a:rPr>
              <a:t>0.99</a:t>
            </a:r>
            <a:endParaRPr lang="en-US" altLang="zh-CN" dirty="0"/>
          </a:p>
        </p:txBody>
      </p:sp>
      <mc:AlternateContent xmlns:mc="http://schemas.openxmlformats.org/markup-compatibility/2006">
        <mc:Choice xmlns:a14="http://schemas.microsoft.com/office/drawing/2010/main" Requires="a14">
          <p:sp>
            <p:nvSpPr>
              <p:cNvPr id="6" name="QB_6_EX.17_1#aea1e2cbd?vop=1&amp;pid=d5db24d9f&amp;color=0,0,0&amp;vtp=1&amp;bbb=1"/>
              <p:cNvSpPr/>
              <p:nvPr/>
            </p:nvSpPr>
            <p:spPr>
              <a:xfrm>
                <a:off x="832104" y="4265922"/>
                <a:ext cx="10533888" cy="360680"/>
              </a:xfrm>
              <a:prstGeom prst="rect">
                <a:avLst/>
              </a:prstGeom>
              <a:noFill/>
              <a:ln/>
            </p:spPr>
            <p:txBody>
              <a:bodyPr wrap="none" lIns="0" tIns="0" rIns="0" bIns="0" rtlCol="0" anchor="t"/>
              <a:lstStyle/>
              <a:p>
                <a:pPr algn="l" latinLnBrk="1">
                  <a:lnSpc>
                    <a:spcPts val="3200"/>
                  </a:lnSpc>
                </a:pPr>
                <a:r>
                  <a:rPr lang="en-US" altLang="zh-CN" sz="1800" b="1" i="0" dirty="0">
                    <a:solidFill>
                      <a:srgbClr val="000000"/>
                    </a:solidFill>
                    <a:latin typeface="微软雅黑" pitchFamily="34" charset="0"/>
                    <a:ea typeface="微软雅黑" pitchFamily="34" charset="-122"/>
                    <a:cs typeface="微软雅黑" pitchFamily="34" charset="-120"/>
                  </a:rPr>
                  <a:t>攻略上分</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可结合题目中给出的数据计算样本相关系数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𝑟</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p:txBody>
          </p:sp>
        </mc:Choice>
        <mc:Fallback>
          <p:sp>
            <p:nvSpPr>
              <p:cNvPr id="6" name="QB_6_EX.17_1#aea1e2cbd?vop=1&amp;pid=d5db24d9f&amp;color=0,0,0&amp;vtp=1&amp;bbb=1"/>
              <p:cNvSpPr>
                <a:spLocks noRot="1" noChangeAspect="1" noMove="1" noResize="1" noEditPoints="1" noAdjustHandles="1" noChangeArrowheads="1" noChangeShapeType="1" noTextEdit="1"/>
              </p:cNvSpPr>
              <p:nvPr/>
            </p:nvSpPr>
            <p:spPr>
              <a:xfrm>
                <a:off x="832104" y="4265922"/>
                <a:ext cx="10533888" cy="360680"/>
              </a:xfrm>
              <a:prstGeom prst="rect">
                <a:avLst/>
              </a:prstGeom>
              <a:blipFill>
                <a:blip r:embed="rId6"/>
                <a:stretch>
                  <a:fillRect l="-1389" t="-3390" b="-3898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 calcmode="lin" valueType="num">
                                      <p:cBhvr additive="base">
                                        <p:cTn id="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8" dur="500" fill="hold"/>
                                        <p:tgtEl>
                                          <p:spTgt spid="5">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 calcmode="lin" valueType="num">
                                      <p:cBhvr additive="base">
                                        <p:cTn id="1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6">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6"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AS.18_1#aea1e2cbd?vop=1&amp;pid=d5db24d9f&amp;color=0,0,0&amp;vtp=1&amp;bt=1&amp;bbb=1"/>
              <p:cNvSpPr/>
              <p:nvPr/>
            </p:nvSpPr>
            <p:spPr>
              <a:xfrm>
                <a:off x="832104" y="1080000"/>
                <a:ext cx="10533888" cy="3213100"/>
              </a:xfrm>
              <a:prstGeom prst="rect">
                <a:avLst/>
              </a:prstGeom>
              <a:noFill/>
              <a:ln/>
            </p:spPr>
            <p:txBody>
              <a:bodyPr wrap="none" lIns="0" tIns="0" rIns="0" bIns="0" rtlCol="0" anchor="t"/>
              <a:lstStyle/>
              <a:p>
                <a:pPr algn="l" latinLnBrk="1">
                  <a:lnSpc>
                    <a:spcPts val="3400"/>
                  </a:lnSpc>
                </a:pPr>
                <a:r>
                  <a:rPr lang="en-US" altLang="zh-CN" sz="1800" b="0" i="0" dirty="0">
                    <a:solidFill>
                      <a:srgbClr val="000000"/>
                    </a:solidFill>
                    <a:latin typeface="微软雅黑" pitchFamily="34" charset="0"/>
                    <a:ea typeface="微软雅黑" pitchFamily="34" charset="-122"/>
                    <a:cs typeface="微软雅黑" pitchFamily="34" charset="-120"/>
                  </a:rPr>
                  <a:t>【解析】由已知可得,</a:t>
                </a:r>
                <a14:m>
                  <m:oMath xmlns:m="http://schemas.openxmlformats.org/officeDocument/2006/math">
                    <m:bar>
                      <m:barPr>
                        <m:pos m:val="top"/>
                        <m:ctrlPr>
                          <a:rPr lang="en-US" altLang="zh-CN" sz="1800">
                            <a:solidFill>
                              <a:srgbClr val="000000"/>
                            </a:solidFill>
                            <a:latin typeface="Cambria Math" panose="02040503050406030204" pitchFamily="18" charset="0"/>
                          </a:rPr>
                        </m:ctrlPr>
                      </m:barPr>
                      <m:e>
                        <m:r>
                          <a:rPr lang="en-US" altLang="zh-CN" sz="1800">
                            <a:solidFill>
                              <a:srgbClr val="000000"/>
                            </a:solidFill>
                            <a:latin typeface="Cambria Math" panose="02040503050406030204" pitchFamily="18" charset="0"/>
                          </a:rPr>
                          <m:t>𝑥</m:t>
                        </m:r>
                      </m:e>
                    </m:ba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7+8+9+10+11+12</m:t>
                        </m:r>
                      </m:num>
                      <m:den>
                        <m:r>
                          <a:rPr lang="en-US" altLang="zh-CN" sz="1800" b="0" i="0">
                            <a:solidFill>
                              <a:srgbClr val="000000"/>
                            </a:solidFill>
                            <a:latin typeface="Cambria Math" pitchFamily="34" charset="0"/>
                            <a:ea typeface="Cambria Math" pitchFamily="34" charset="-122"/>
                            <a:cs typeface="Cambria Math" pitchFamily="34" charset="-120"/>
                          </a:rPr>
                          <m:t>6</m:t>
                        </m:r>
                      </m:den>
                    </m:f>
                    <m:r>
                      <a:rPr lang="en-US" altLang="zh-CN" sz="1800" b="0" i="0">
                        <a:solidFill>
                          <a:srgbClr val="000000"/>
                        </a:solidFill>
                        <a:latin typeface="Cambria Math" pitchFamily="34" charset="0"/>
                        <a:ea typeface="Cambria Math" pitchFamily="34" charset="-122"/>
                        <a:cs typeface="Cambria Math" pitchFamily="34" charset="-120"/>
                      </a:rPr>
                      <m:t>=9.5</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3500"/>
                  </a:lnSpc>
                </a:pPr>
                <a14:m>
                  <m:oMath xmlns:m="http://schemas.openxmlformats.org/officeDocument/2006/math">
                    <m:bar>
                      <m:barPr>
                        <m:pos m:val="top"/>
                        <m:ctrlPr>
                          <a:rPr lang="en-US" altLang="zh-CN" sz="1800">
                            <a:solidFill>
                              <a:srgbClr val="000000"/>
                            </a:solidFill>
                            <a:latin typeface="Cambria Math" panose="02040503050406030204" pitchFamily="18" charset="0"/>
                          </a:rPr>
                        </m:ctrlPr>
                      </m:barPr>
                      <m:e>
                        <m:r>
                          <a:rPr lang="en-US" altLang="zh-CN" sz="1800">
                            <a:solidFill>
                              <a:srgbClr val="000000"/>
                            </a:solidFill>
                            <a:latin typeface="Cambria Math" panose="02040503050406030204" pitchFamily="18" charset="0"/>
                          </a:rPr>
                          <m:t>𝑦</m:t>
                        </m:r>
                      </m:e>
                    </m:ba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11+12+14+15+18+20</m:t>
                        </m:r>
                      </m:num>
                      <m:den>
                        <m:r>
                          <a:rPr lang="en-US" altLang="zh-CN" sz="1800" b="0" i="0">
                            <a:solidFill>
                              <a:srgbClr val="000000"/>
                            </a:solidFill>
                            <a:latin typeface="Cambria Math" pitchFamily="34" charset="0"/>
                            <a:ea typeface="Cambria Math" pitchFamily="34" charset="-122"/>
                            <a:cs typeface="Cambria Math" pitchFamily="34" charset="-120"/>
                          </a:rPr>
                          <m:t>6</m:t>
                        </m:r>
                      </m:den>
                    </m:f>
                    <m:r>
                      <a:rPr lang="en-US" altLang="zh-CN" sz="1800" b="0" i="0">
                        <a:solidFill>
                          <a:srgbClr val="000000"/>
                        </a:solidFill>
                        <a:latin typeface="Cambria Math" pitchFamily="34" charset="0"/>
                        <a:ea typeface="Cambria Math" pitchFamily="34" charset="-122"/>
                        <a:cs typeface="Cambria Math" pitchFamily="34" charset="-120"/>
                      </a:rPr>
                      <m:t>=15</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4700"/>
                  </a:lnSpc>
                </a:pPr>
                <a:r>
                  <a:rPr lang="en-US" altLang="zh-CN" b="0" i="0">
                    <a:solidFill>
                      <a:srgbClr val="000000"/>
                    </a:solidFill>
                    <a:latin typeface="微软雅黑" pitchFamily="34" charset="0"/>
                    <a:ea typeface="微软雅黑" pitchFamily="34" charset="-122"/>
                    <a:cs typeface="微软雅黑" pitchFamily="34" charset="-120"/>
                  </a:rPr>
                  <a:t>则</a:t>
                </a:r>
                <a14:m>
                  <m:oMath xmlns:m="http://schemas.openxmlformats.org/officeDocument/2006/math">
                    <m:limLow>
                      <m:limLowPr>
                        <m:ctrlPr>
                          <a:rPr lang="en-US" altLang="zh-CN" sz="1800" b="0" dirty="0">
                            <a:solidFill>
                              <a:srgbClr val="000000"/>
                            </a:solidFill>
                            <a:latin typeface="Cambria Math" panose="02040503050406030204" pitchFamily="18" charset="0"/>
                            <a:ea typeface="微软雅黑" pitchFamily="34" charset="-122"/>
                            <a:cs typeface="微软雅黑" pitchFamily="34" charset="-120"/>
                          </a:rPr>
                        </m:ctrlPr>
                      </m:limLowPr>
                      <m:e>
                        <m:limUpp>
                          <m:limUppPr>
                            <m:ctrlPr>
                              <a:rPr lang="en-US" altLang="zh-CN" sz="1800" b="0" dirty="0">
                                <a:solidFill>
                                  <a:srgbClr val="000000"/>
                                </a:solidFill>
                                <a:latin typeface="Cambria Math" panose="02040503050406030204" pitchFamily="18" charset="0"/>
                                <a:ea typeface="微软雅黑" pitchFamily="34" charset="-122"/>
                                <a:cs typeface="微软雅黑" pitchFamily="34" charset="-120"/>
                              </a:rPr>
                            </m:ctrlPr>
                          </m:limUppPr>
                          <m:e>
                            <m:r>
                              <a:rPr lang="en-US" altLang="zh-CN" sz="1800" b="0" i="0" dirty="0">
                                <a:solidFill>
                                  <a:srgbClr val="000000"/>
                                </a:solidFill>
                                <a:latin typeface="Cambria Math" panose="02040503050406030204" pitchFamily="18" charset="0"/>
                                <a:ea typeface="微软雅黑" pitchFamily="34" charset="-122"/>
                                <a:cs typeface="微软雅黑" pitchFamily="34" charset="-120"/>
                              </a:rPr>
                              <m:t>∑</m:t>
                            </m:r>
                          </m:e>
                          <m:lim>
                            <m:r>
                              <a:rPr lang="en-US" altLang="zh-CN" sz="1800" b="0">
                                <a:solidFill>
                                  <a:srgbClr val="000000"/>
                                </a:solidFill>
                                <a:latin typeface="Cambria Math" panose="02040503050406030204" pitchFamily="18" charset="0"/>
                              </a:rPr>
                              <m:t>6</m:t>
                            </m:r>
                          </m:lim>
                        </m:limUpp>
                      </m:e>
                      <m:lim>
                        <m:r>
                          <a:rPr lang="en-US" altLang="zh-CN" sz="1800" b="0">
                            <a:solidFill>
                              <a:srgbClr val="000000"/>
                            </a:solidFill>
                            <a:latin typeface="Cambria Math" panose="02040503050406030204" pitchFamily="18" charset="0"/>
                          </a:rPr>
                          <m:t>𝑖</m:t>
                        </m:r>
                        <m:r>
                          <a:rPr lang="en-US" altLang="zh-CN" sz="1800" b="0">
                            <a:solidFill>
                              <a:srgbClr val="000000"/>
                            </a:solidFill>
                            <a:latin typeface="Cambria Math" panose="02040503050406030204" pitchFamily="18" charset="0"/>
                          </a:rPr>
                          <m:t>=1</m:t>
                        </m:r>
                      </m:lim>
                    </m:limLow>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𝑖</m:t>
                        </m:r>
                      </m:sub>
                    </m:sSub>
                    <m:r>
                      <a:rPr lang="en-US" altLang="zh-CN" sz="1800" b="0" i="0">
                        <a:solidFill>
                          <a:srgbClr val="000000"/>
                        </a:solidFill>
                        <a:latin typeface="Cambria Math" pitchFamily="34" charset="0"/>
                        <a:ea typeface="Cambria Math" pitchFamily="34" charset="-122"/>
                        <a:cs typeface="Cambria Math" pitchFamily="34" charset="-120"/>
                      </a:rPr>
                      <m:t>−</m:t>
                    </m:r>
                    <m:bar>
                      <m:barPr>
                        <m:pos m:val="top"/>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barPr>
                      <m:e>
                        <m:r>
                          <a:rPr lang="en-US" altLang="zh-CN" sz="1800">
                            <a:solidFill>
                              <a:srgbClr val="000000"/>
                            </a:solidFill>
                            <a:latin typeface="Cambria Math" panose="02040503050406030204" pitchFamily="18" charset="0"/>
                          </a:rPr>
                          <m:t>𝑥</m:t>
                        </m:r>
                      </m:e>
                    </m:ba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(7−9.5)</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(8−9.5)</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(9−9.5)</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(10−9.5)</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(11−9.5)</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(12−9.5)</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35</m:t>
                        </m:r>
                      </m:num>
                      <m:den>
                        <m:r>
                          <a:rPr lang="en-US" altLang="zh-CN" sz="1800" b="0" i="0">
                            <a:solidFill>
                              <a:srgbClr val="00000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4700"/>
                  </a:lnSpc>
                </a:pPr>
                <a14:m>
                  <m:oMath xmlns:m="http://schemas.openxmlformats.org/officeDocument/2006/math">
                    <m:limLow>
                      <m:limLowPr>
                        <m:ctrlPr>
                          <a:rPr lang="en-US" altLang="zh-CN" sz="1800" b="0" dirty="0">
                            <a:solidFill>
                              <a:srgbClr val="000000"/>
                            </a:solidFill>
                            <a:latin typeface="Cambria Math" panose="02040503050406030204" pitchFamily="18" charset="0"/>
                            <a:ea typeface="微软雅黑" pitchFamily="34" charset="-122"/>
                            <a:cs typeface="微软雅黑" pitchFamily="34" charset="-120"/>
                          </a:rPr>
                        </m:ctrlPr>
                      </m:limLowPr>
                      <m:e>
                        <m:limUpp>
                          <m:limUppPr>
                            <m:ctrlPr>
                              <a:rPr lang="en-US" altLang="zh-CN" sz="1800" b="0" dirty="0">
                                <a:solidFill>
                                  <a:srgbClr val="000000"/>
                                </a:solidFill>
                                <a:latin typeface="Cambria Math" panose="02040503050406030204" pitchFamily="18" charset="0"/>
                                <a:ea typeface="微软雅黑" pitchFamily="34" charset="-122"/>
                                <a:cs typeface="微软雅黑" pitchFamily="34" charset="-120"/>
                              </a:rPr>
                            </m:ctrlPr>
                          </m:limUppPr>
                          <m:e>
                            <m:r>
                              <a:rPr lang="en-US" altLang="zh-CN" sz="1800" b="0" i="0" dirty="0">
                                <a:solidFill>
                                  <a:srgbClr val="000000"/>
                                </a:solidFill>
                                <a:latin typeface="Cambria Math" panose="02040503050406030204" pitchFamily="18" charset="0"/>
                                <a:ea typeface="微软雅黑" pitchFamily="34" charset="-122"/>
                                <a:cs typeface="微软雅黑" pitchFamily="34" charset="-120"/>
                              </a:rPr>
                              <m:t>∑</m:t>
                            </m:r>
                          </m:e>
                          <m:lim>
                            <m:r>
                              <a:rPr lang="en-US" altLang="zh-CN" sz="1800" b="0">
                                <a:solidFill>
                                  <a:srgbClr val="000000"/>
                                </a:solidFill>
                                <a:latin typeface="Cambria Math" panose="02040503050406030204" pitchFamily="18" charset="0"/>
                              </a:rPr>
                              <m:t>6</m:t>
                            </m:r>
                          </m:lim>
                        </m:limUpp>
                      </m:e>
                      <m:lim>
                        <m:r>
                          <a:rPr lang="en-US" altLang="zh-CN" sz="1800" b="0">
                            <a:solidFill>
                              <a:srgbClr val="000000"/>
                            </a:solidFill>
                            <a:latin typeface="Cambria Math" panose="02040503050406030204" pitchFamily="18" charset="0"/>
                          </a:rPr>
                          <m:t>𝑖</m:t>
                        </m:r>
                        <m:r>
                          <a:rPr lang="en-US" altLang="zh-CN" sz="1800" b="0">
                            <a:solidFill>
                              <a:srgbClr val="000000"/>
                            </a:solidFill>
                            <a:latin typeface="Cambria Math" panose="02040503050406030204" pitchFamily="18" charset="0"/>
                          </a:rPr>
                          <m:t>=1</m:t>
                        </m:r>
                      </m:lim>
                    </m:limLow>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𝑦</m:t>
                        </m:r>
                      </m:e>
                      <m:sub>
                        <m:r>
                          <a:rPr lang="en-US" altLang="zh-CN" sz="1800" b="0" i="0">
                            <a:solidFill>
                              <a:srgbClr val="000000"/>
                            </a:solidFill>
                            <a:latin typeface="Cambria Math" pitchFamily="34" charset="0"/>
                            <a:ea typeface="Cambria Math" pitchFamily="34" charset="-122"/>
                            <a:cs typeface="Cambria Math" pitchFamily="34" charset="-120"/>
                          </a:rPr>
                          <m:t>𝑖</m:t>
                        </m:r>
                      </m:sub>
                    </m:sSub>
                    <m:r>
                      <a:rPr lang="en-US" altLang="zh-CN" sz="1800" b="0" i="0">
                        <a:solidFill>
                          <a:srgbClr val="000000"/>
                        </a:solidFill>
                        <a:latin typeface="Cambria Math" pitchFamily="34" charset="0"/>
                        <a:ea typeface="Cambria Math" pitchFamily="34" charset="-122"/>
                        <a:cs typeface="Cambria Math" pitchFamily="34" charset="-120"/>
                      </a:rPr>
                      <m:t>−</m:t>
                    </m:r>
                    <m:bar>
                      <m:barPr>
                        <m:pos m:val="top"/>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barPr>
                      <m:e>
                        <m:r>
                          <a:rPr lang="en-US" altLang="zh-CN" sz="1800">
                            <a:solidFill>
                              <a:srgbClr val="000000"/>
                            </a:solidFill>
                            <a:latin typeface="Cambria Math" panose="02040503050406030204" pitchFamily="18" charset="0"/>
                          </a:rPr>
                          <m:t>𝑦</m:t>
                        </m:r>
                      </m:e>
                    </m:ba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(11−15)</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(12−15)</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(14−15)</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(15−15)</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(18−15)</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(20−15)</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=60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9000"/>
                  </a:lnSpc>
                </a:pPr>
                <a:r>
                  <a:rPr lang="en-US" altLang="zh-CN" b="0" i="0">
                    <a:solidFill>
                      <a:srgbClr val="000000"/>
                    </a:solidFill>
                    <a:latin typeface="微软雅黑" pitchFamily="34" charset="0"/>
                    <a:ea typeface="微软雅黑" pitchFamily="34" charset="-122"/>
                    <a:cs typeface="微软雅黑" pitchFamily="34" charset="-120"/>
                  </a:rPr>
                  <a:t>所</a:t>
                </a:r>
                <a:r>
                  <a:rPr lang="en-US" altLang="zh-CN" sz="1800" b="0" i="0">
                    <a:solidFill>
                      <a:srgbClr val="000000"/>
                    </a:solidFill>
                    <a:latin typeface="微软雅黑" pitchFamily="34" charset="0"/>
                    <a:ea typeface="微软雅黑" pitchFamily="34" charset="-122"/>
                    <a:cs typeface="微软雅黑" pitchFamily="34" charset="-120"/>
                  </a:rPr>
                  <a:t>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𝑟</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limLow>
                          <m:limLow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limLowPr>
                          <m:e>
                            <m:limUpp>
                              <m:limUp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limUppPr>
                              <m:e>
                                <m:r>
                                  <a:rPr lang="en-US" altLang="zh-CN" sz="1800" b="0" i="0" dirty="0">
                                    <a:solidFill>
                                      <a:srgbClr val="000000"/>
                                    </a:solidFill>
                                    <a:latin typeface="Cambria Math" panose="02040503050406030204" pitchFamily="18" charset="0"/>
                                    <a:ea typeface="微软雅黑" pitchFamily="34" charset="-122"/>
                                    <a:cs typeface="微软雅黑" pitchFamily="34" charset="-120"/>
                                  </a:rPr>
                                  <m:t>∑</m:t>
                                </m:r>
                              </m:e>
                              <m:lim>
                                <m:r>
                                  <a:rPr lang="en-US" altLang="zh-CN" sz="1800" b="0">
                                    <a:solidFill>
                                      <a:srgbClr val="000000"/>
                                    </a:solidFill>
                                    <a:latin typeface="Cambria Math" panose="02040503050406030204" pitchFamily="18" charset="0"/>
                                  </a:rPr>
                                  <m:t>6</m:t>
                                </m:r>
                              </m:lim>
                            </m:limUpp>
                          </m:e>
                          <m:lim>
                            <m:r>
                              <a:rPr lang="en-US" altLang="zh-CN" sz="1800" b="0">
                                <a:solidFill>
                                  <a:srgbClr val="000000"/>
                                </a:solidFill>
                                <a:latin typeface="Cambria Math" panose="02040503050406030204" pitchFamily="18" charset="0"/>
                              </a:rPr>
                              <m:t>𝑖</m:t>
                            </m:r>
                            <m:r>
                              <a:rPr lang="en-US" altLang="zh-CN" sz="1800" b="0">
                                <a:solidFill>
                                  <a:srgbClr val="000000"/>
                                </a:solidFill>
                                <a:latin typeface="Cambria Math" panose="02040503050406030204" pitchFamily="18" charset="0"/>
                              </a:rPr>
                              <m:t>=1</m:t>
                            </m:r>
                          </m:lim>
                        </m:limLow>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𝑖</m:t>
                            </m:r>
                          </m:sub>
                        </m:sSub>
                        <m:r>
                          <a:rPr lang="en-US" altLang="zh-CN" sz="1800" b="0" i="0">
                            <a:solidFill>
                              <a:srgbClr val="000000"/>
                            </a:solidFill>
                            <a:latin typeface="Cambria Math" pitchFamily="34" charset="0"/>
                            <a:ea typeface="Cambria Math" pitchFamily="34" charset="-122"/>
                            <a:cs typeface="Cambria Math" pitchFamily="34" charset="-120"/>
                          </a:rPr>
                          <m:t>−</m:t>
                        </m:r>
                        <m:bar>
                          <m:barPr>
                            <m:pos m:val="top"/>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barPr>
                          <m:e>
                            <m:r>
                              <a:rPr lang="en-US" altLang="zh-CN" sz="1800">
                                <a:solidFill>
                                  <a:srgbClr val="000000"/>
                                </a:solidFill>
                                <a:latin typeface="Cambria Math" panose="02040503050406030204" pitchFamily="18" charset="0"/>
                              </a:rPr>
                              <m:t>𝑥</m:t>
                            </m:r>
                          </m:e>
                        </m:ba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𝑦</m:t>
                            </m:r>
                          </m:e>
                          <m:sub>
                            <m:r>
                              <a:rPr lang="en-US" altLang="zh-CN" sz="1800" b="0" i="0">
                                <a:solidFill>
                                  <a:srgbClr val="000000"/>
                                </a:solidFill>
                                <a:latin typeface="Cambria Math" pitchFamily="34" charset="0"/>
                                <a:ea typeface="Cambria Math" pitchFamily="34" charset="-122"/>
                                <a:cs typeface="Cambria Math" pitchFamily="34" charset="-120"/>
                              </a:rPr>
                              <m:t>𝑖</m:t>
                            </m:r>
                          </m:sub>
                        </m:sSub>
                        <m:r>
                          <a:rPr lang="en-US" altLang="zh-CN" sz="1800" b="0" i="0">
                            <a:solidFill>
                              <a:srgbClr val="000000"/>
                            </a:solidFill>
                            <a:latin typeface="Cambria Math" pitchFamily="34" charset="0"/>
                            <a:ea typeface="Cambria Math" pitchFamily="34" charset="-122"/>
                            <a:cs typeface="Cambria Math" pitchFamily="34" charset="-120"/>
                          </a:rPr>
                          <m:t>−</m:t>
                        </m:r>
                        <m:bar>
                          <m:barPr>
                            <m:pos m:val="top"/>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barPr>
                          <m:e>
                            <m:r>
                              <a:rPr lang="en-US" altLang="zh-CN" sz="1800">
                                <a:solidFill>
                                  <a:srgbClr val="000000"/>
                                </a:solidFill>
                                <a:latin typeface="Cambria Math" panose="02040503050406030204" pitchFamily="18" charset="0"/>
                              </a:rPr>
                              <m:t>𝑦</m:t>
                            </m:r>
                          </m:e>
                        </m:bar>
                        <m:r>
                          <a:rPr lang="en-US" altLang="zh-CN" sz="1800" b="0" i="0">
                            <a:solidFill>
                              <a:srgbClr val="000000"/>
                            </a:solidFill>
                            <a:latin typeface="Cambria Math" pitchFamily="34" charset="0"/>
                            <a:ea typeface="Cambria Math" pitchFamily="34" charset="-122"/>
                            <a:cs typeface="Cambria Math" pitchFamily="34" charset="-120"/>
                          </a:rPr>
                          <m:t>)</m:t>
                        </m:r>
                      </m:num>
                      <m:den>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limLow>
                              <m:limLow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limLowPr>
                              <m:e>
                                <m:limUpp>
                                  <m:limUp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limUppPr>
                                  <m:e>
                                    <m:r>
                                      <a:rPr lang="en-US" altLang="zh-CN" sz="1800" b="0" i="0" dirty="0">
                                        <a:solidFill>
                                          <a:srgbClr val="000000"/>
                                        </a:solidFill>
                                        <a:latin typeface="Cambria Math" panose="02040503050406030204" pitchFamily="18" charset="0"/>
                                        <a:ea typeface="微软雅黑" pitchFamily="34" charset="-122"/>
                                        <a:cs typeface="微软雅黑" pitchFamily="34" charset="-120"/>
                                      </a:rPr>
                                      <m:t>∑</m:t>
                                    </m:r>
                                  </m:e>
                                  <m:lim>
                                    <m:r>
                                      <a:rPr lang="en-US" altLang="zh-CN" sz="1800" b="0">
                                        <a:solidFill>
                                          <a:srgbClr val="000000"/>
                                        </a:solidFill>
                                        <a:latin typeface="Cambria Math" panose="02040503050406030204" pitchFamily="18" charset="0"/>
                                      </a:rPr>
                                      <m:t>6</m:t>
                                    </m:r>
                                  </m:lim>
                                </m:limUpp>
                              </m:e>
                              <m:lim>
                                <m:r>
                                  <a:rPr lang="en-US" altLang="zh-CN" sz="1800" b="0">
                                    <a:solidFill>
                                      <a:srgbClr val="000000"/>
                                    </a:solidFill>
                                    <a:latin typeface="Cambria Math" panose="02040503050406030204" pitchFamily="18" charset="0"/>
                                  </a:rPr>
                                  <m:t>𝑖</m:t>
                                </m:r>
                                <m:r>
                                  <a:rPr lang="en-US" altLang="zh-CN" sz="1800" b="0">
                                    <a:solidFill>
                                      <a:srgbClr val="000000"/>
                                    </a:solidFill>
                                    <a:latin typeface="Cambria Math" panose="02040503050406030204" pitchFamily="18" charset="0"/>
                                  </a:rPr>
                                  <m:t>=1</m:t>
                                </m:r>
                              </m:lim>
                            </m:limLow>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𝑖</m:t>
                                    </m:r>
                                  </m:sub>
                                </m:sSub>
                                <m:r>
                                  <a:rPr lang="en-US" altLang="zh-CN" sz="1800" b="0" i="0">
                                    <a:solidFill>
                                      <a:srgbClr val="000000"/>
                                    </a:solidFill>
                                    <a:latin typeface="Cambria Math" pitchFamily="34" charset="0"/>
                                    <a:ea typeface="Cambria Math" pitchFamily="34" charset="-122"/>
                                    <a:cs typeface="Cambria Math" pitchFamily="34" charset="-120"/>
                                  </a:rPr>
                                  <m:t>−</m:t>
                                </m:r>
                                <m:bar>
                                  <m:barPr>
                                    <m:pos m:val="top"/>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barPr>
                                  <m:e>
                                    <m:r>
                                      <a:rPr lang="en-US" altLang="zh-CN" sz="1800">
                                        <a:solidFill>
                                          <a:srgbClr val="000000"/>
                                        </a:solidFill>
                                        <a:latin typeface="Cambria Math" panose="02040503050406030204" pitchFamily="18" charset="0"/>
                                      </a:rPr>
                                      <m:t>𝑥</m:t>
                                    </m:r>
                                  </m:e>
                                </m:bar>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2</m:t>
                                </m:r>
                              </m:sup>
                            </m:sSup>
                          </m:e>
                        </m:rad>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limLow>
                              <m:limLow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limLowPr>
                              <m:e>
                                <m:limUpp>
                                  <m:limUp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limUppPr>
                                  <m:e>
                                    <m:r>
                                      <a:rPr lang="en-US" altLang="zh-CN" sz="1800" b="0" i="0" dirty="0">
                                        <a:solidFill>
                                          <a:srgbClr val="000000"/>
                                        </a:solidFill>
                                        <a:latin typeface="Cambria Math" panose="02040503050406030204" pitchFamily="18" charset="0"/>
                                        <a:ea typeface="微软雅黑" pitchFamily="34" charset="-122"/>
                                        <a:cs typeface="微软雅黑" pitchFamily="34" charset="-120"/>
                                      </a:rPr>
                                      <m:t>∑</m:t>
                                    </m:r>
                                  </m:e>
                                  <m:lim>
                                    <m:r>
                                      <a:rPr lang="en-US" altLang="zh-CN" sz="1800" b="0">
                                        <a:solidFill>
                                          <a:srgbClr val="000000"/>
                                        </a:solidFill>
                                        <a:latin typeface="Cambria Math" panose="02040503050406030204" pitchFamily="18" charset="0"/>
                                      </a:rPr>
                                      <m:t>6</m:t>
                                    </m:r>
                                  </m:lim>
                                </m:limUpp>
                              </m:e>
                              <m:lim>
                                <m:r>
                                  <a:rPr lang="en-US" altLang="zh-CN" sz="1800" b="0">
                                    <a:solidFill>
                                      <a:srgbClr val="000000"/>
                                    </a:solidFill>
                                    <a:latin typeface="Cambria Math" panose="02040503050406030204" pitchFamily="18" charset="0"/>
                                  </a:rPr>
                                  <m:t>𝑖</m:t>
                                </m:r>
                                <m:r>
                                  <a:rPr lang="en-US" altLang="zh-CN" sz="1800" b="0">
                                    <a:solidFill>
                                      <a:srgbClr val="000000"/>
                                    </a:solidFill>
                                    <a:latin typeface="Cambria Math" panose="02040503050406030204" pitchFamily="18" charset="0"/>
                                  </a:rPr>
                                  <m:t>=1</m:t>
                                </m:r>
                              </m:lim>
                            </m:limLow>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𝑦</m:t>
                                    </m:r>
                                  </m:e>
                                  <m:sub>
                                    <m:r>
                                      <a:rPr lang="en-US" altLang="zh-CN" sz="1800" b="0" i="0">
                                        <a:solidFill>
                                          <a:srgbClr val="000000"/>
                                        </a:solidFill>
                                        <a:latin typeface="Cambria Math" pitchFamily="34" charset="0"/>
                                        <a:ea typeface="Cambria Math" pitchFamily="34" charset="-122"/>
                                        <a:cs typeface="Cambria Math" pitchFamily="34" charset="-120"/>
                                      </a:rPr>
                                      <m:t>𝑖</m:t>
                                    </m:r>
                                  </m:sub>
                                </m:sSub>
                                <m:r>
                                  <a:rPr lang="en-US" altLang="zh-CN" sz="1800" b="0" i="0">
                                    <a:solidFill>
                                      <a:srgbClr val="000000"/>
                                    </a:solidFill>
                                    <a:latin typeface="Cambria Math" pitchFamily="34" charset="0"/>
                                    <a:ea typeface="Cambria Math" pitchFamily="34" charset="-122"/>
                                    <a:cs typeface="Cambria Math" pitchFamily="34" charset="-120"/>
                                  </a:rPr>
                                  <m:t>−</m:t>
                                </m:r>
                                <m:bar>
                                  <m:barPr>
                                    <m:pos m:val="top"/>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barPr>
                                  <m:e>
                                    <m:r>
                                      <a:rPr lang="en-US" altLang="zh-CN" sz="1800">
                                        <a:solidFill>
                                          <a:srgbClr val="000000"/>
                                        </a:solidFill>
                                        <a:latin typeface="Cambria Math" panose="02040503050406030204" pitchFamily="18" charset="0"/>
                                      </a:rPr>
                                      <m:t>𝑦</m:t>
                                    </m:r>
                                  </m:e>
                                </m:bar>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2</m:t>
                                </m:r>
                              </m:sup>
                            </m:sSup>
                          </m:e>
                        </m:rad>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32</m:t>
                        </m:r>
                      </m:num>
                      <m:den>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35</m:t>
                                </m:r>
                              </m:num>
                              <m:den>
                                <m:r>
                                  <a:rPr lang="en-US" altLang="zh-CN" sz="1800" b="0" i="0">
                                    <a:solidFill>
                                      <a:srgbClr val="000000"/>
                                    </a:solidFill>
                                    <a:latin typeface="Cambria Math" pitchFamily="34" charset="0"/>
                                    <a:ea typeface="Cambria Math" pitchFamily="34" charset="-122"/>
                                    <a:cs typeface="Cambria Math" pitchFamily="34" charset="-120"/>
                                  </a:rPr>
                                  <m:t>2</m:t>
                                </m:r>
                              </m:den>
                            </m:f>
                          </m:e>
                        </m:rad>
                        <m:r>
                          <a:rPr lang="en-US" altLang="zh-CN" sz="1800" b="0" i="0">
                            <a:solidFill>
                              <a:srgbClr val="00000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60</m:t>
                            </m:r>
                          </m:e>
                        </m:rad>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32</m:t>
                        </m:r>
                      </m:num>
                      <m:den>
                        <m:r>
                          <a:rPr lang="en-US" altLang="zh-CN" sz="1800" b="0" i="0">
                            <a:solidFill>
                              <a:srgbClr val="000000"/>
                            </a:solidFill>
                            <a:latin typeface="Cambria Math" pitchFamily="34" charset="0"/>
                            <a:ea typeface="Cambria Math" pitchFamily="34" charset="-122"/>
                            <a:cs typeface="Cambria Math" pitchFamily="34" charset="-120"/>
                          </a:rPr>
                          <m:t>5</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42</m:t>
                            </m:r>
                          </m:e>
                        </m:rad>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32</m:t>
                        </m:r>
                      </m:num>
                      <m:den>
                        <m:r>
                          <a:rPr lang="en-US" altLang="zh-CN" sz="1800" b="0" i="0">
                            <a:solidFill>
                              <a:srgbClr val="000000"/>
                            </a:solidFill>
                            <a:latin typeface="Cambria Math" pitchFamily="34" charset="0"/>
                            <a:ea typeface="Cambria Math" pitchFamily="34" charset="-122"/>
                            <a:cs typeface="Cambria Math" pitchFamily="34" charset="-120"/>
                          </a:rPr>
                          <m:t>5×6.48</m:t>
                        </m:r>
                      </m:den>
                    </m:f>
                    <m:r>
                      <a:rPr lang="en-US" altLang="zh-CN" sz="1800" b="0" i="0">
                        <a:solidFill>
                          <a:srgbClr val="000000"/>
                        </a:solidFill>
                        <a:latin typeface="Cambria Math" pitchFamily="34" charset="0"/>
                        <a:ea typeface="Cambria Math" pitchFamily="34" charset="-122"/>
                        <a:cs typeface="Cambria Math" pitchFamily="34" charset="-120"/>
                      </a:rPr>
                      <m:t>≈0.99</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p:txBody>
          </p:sp>
        </mc:Choice>
        <mc:Fallback>
          <p:sp>
            <p:nvSpPr>
              <p:cNvPr id="2" name="QB_6_AS.18_1#aea1e2cbd?vop=1&amp;pid=d5db24d9f&amp;color=0,0,0&amp;vtp=1&amp;bt=1&amp;bbb=1"/>
              <p:cNvSpPr>
                <a:spLocks noRot="1" noChangeAspect="1" noMove="1" noResize="1" noEditPoints="1" noAdjustHandles="1" noChangeArrowheads="1" noChangeShapeType="1" noTextEdit="1"/>
              </p:cNvSpPr>
              <p:nvPr/>
            </p:nvSpPr>
            <p:spPr>
              <a:xfrm>
                <a:off x="832104" y="1080000"/>
                <a:ext cx="10533888" cy="3213100"/>
              </a:xfrm>
              <a:prstGeom prst="rect">
                <a:avLst/>
              </a:prstGeom>
              <a:blipFill>
                <a:blip r:embed="rId3"/>
                <a:stretch>
                  <a:fillRect l="-1389" b="-190"/>
                </a:stretch>
              </a:blipFill>
              <a:ln/>
            </p:spPr>
            <p:txBody>
              <a:bodyPr/>
              <a:lstStyle/>
              <a:p>
                <a:r>
                  <a:rPr lang="zh-CN" altLang="en-US">
                    <a:noFill/>
                  </a:rPr>
                  <a:t> </a:t>
                </a:r>
              </a:p>
            </p:txBody>
          </p:sp>
        </mc:Fallback>
      </mc:AlternateContent>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2#5b523994a.fixed?pid=2efe52f8c&amp;color=195,214,0&amp;vtp=1&amp;bbb=1"/>
          <p:cNvSpPr/>
          <p:nvPr/>
        </p:nvSpPr>
        <p:spPr>
          <a:xfrm>
            <a:off x="0" y="1618488"/>
            <a:ext cx="12188952" cy="896112"/>
          </a:xfrm>
          <a:prstGeom prst="rect">
            <a:avLst/>
          </a:prstGeom>
          <a:noFill/>
          <a:ln/>
        </p:spPr>
        <p:txBody>
          <a:bodyPr wrap="none" lIns="0" tIns="0" rIns="0" bIns="0" rtlCol="0" anchor="ctr"/>
          <a:lstStyle/>
          <a:p>
            <a:pPr algn="ctr" latinLnBrk="1">
              <a:lnSpc>
                <a:spcPts val="5400"/>
              </a:lnSpc>
            </a:pPr>
            <a:r>
              <a:rPr lang="en-US" altLang="zh-CN" sz="4400" b="1" i="0" dirty="0">
                <a:solidFill>
                  <a:srgbClr val="C3D600"/>
                </a:solidFill>
                <a:latin typeface="微软雅黑" pitchFamily="34" charset="0"/>
                <a:ea typeface="微软雅黑" pitchFamily="34" charset="-122"/>
                <a:cs typeface="微软雅黑" pitchFamily="34" charset="-120"/>
              </a:rPr>
              <a:t>第八章</a:t>
            </a:r>
            <a:r>
              <a:rPr lang="en-US" altLang="zh-CN" sz="4400" b="1" i="0" dirty="0">
                <a:solidFill>
                  <a:srgbClr val="C3D600"/>
                </a:solidFill>
                <a:latin typeface="SimSun" pitchFamily="34" charset="0"/>
                <a:ea typeface="SimSun" pitchFamily="34" charset="-122"/>
                <a:cs typeface="SimSun" pitchFamily="34" charset="-120"/>
              </a:rPr>
              <a:t> </a:t>
            </a:r>
            <a:r>
              <a:rPr lang="en-US" altLang="zh-CN" sz="4400" b="1" i="0" dirty="0">
                <a:solidFill>
                  <a:srgbClr val="C3D600"/>
                </a:solidFill>
                <a:latin typeface="微软雅黑" pitchFamily="34" charset="0"/>
                <a:ea typeface="微软雅黑" pitchFamily="34" charset="-122"/>
                <a:cs typeface="微软雅黑" pitchFamily="34" charset="-120"/>
              </a:rPr>
              <a:t>成对数据的统计分析</a:t>
            </a:r>
            <a:endParaRPr lang="en-US" altLang="zh-CN" sz="4400" dirty="0"/>
          </a:p>
        </p:txBody>
      </p:sp>
      <p:sp>
        <p:nvSpPr>
          <p:cNvPr id="3" name="C_2_BD#5b523994a.fixed?pid=2efe52f8c&amp;color=255,255,255&amp;vtp=1&amp;bbb=1"/>
          <p:cNvSpPr/>
          <p:nvPr/>
        </p:nvSpPr>
        <p:spPr>
          <a:xfrm>
            <a:off x="0" y="2880360"/>
            <a:ext cx="12188952" cy="649224"/>
          </a:xfrm>
          <a:prstGeom prst="rect">
            <a:avLst/>
          </a:prstGeom>
          <a:noFill/>
          <a:ln/>
        </p:spPr>
        <p:txBody>
          <a:bodyPr wrap="none" lIns="0" tIns="0" rIns="0" bIns="0" rtlCol="0" anchor="ctr"/>
          <a:lstStyle/>
          <a:p>
            <a:pPr algn="ctr" latinLnBrk="1">
              <a:lnSpc>
                <a:spcPts val="4000"/>
              </a:lnSpc>
            </a:pPr>
            <a:r>
              <a:rPr lang="en-US" altLang="zh-CN" sz="3200" b="0" i="0" dirty="0">
                <a:solidFill>
                  <a:srgbClr val="FFFFFF"/>
                </a:solidFill>
                <a:latin typeface="微软雅黑" pitchFamily="34" charset="0"/>
                <a:ea typeface="微软雅黑" pitchFamily="34" charset="-122"/>
                <a:cs typeface="微软雅黑" pitchFamily="34" charset="-120"/>
              </a:rPr>
              <a:t>8.1</a:t>
            </a:r>
            <a:r>
              <a:rPr lang="en-US" altLang="zh-CN" sz="3200" b="0" i="0" dirty="0">
                <a:solidFill>
                  <a:srgbClr val="FFFFFF"/>
                </a:solidFill>
                <a:latin typeface="SimSun" pitchFamily="34" charset="0"/>
                <a:ea typeface="SimSun" pitchFamily="34" charset="-122"/>
                <a:cs typeface="SimSun" pitchFamily="34" charset="-120"/>
              </a:rPr>
              <a:t> </a:t>
            </a:r>
            <a:r>
              <a:rPr lang="en-US" altLang="zh-CN" sz="3200" b="0" i="0" dirty="0">
                <a:solidFill>
                  <a:srgbClr val="FFFFFF"/>
                </a:solidFill>
                <a:latin typeface="微软雅黑" pitchFamily="34" charset="0"/>
                <a:ea typeface="微软雅黑" pitchFamily="34" charset="-122"/>
                <a:cs typeface="微软雅黑" pitchFamily="34" charset="-120"/>
              </a:rPr>
              <a:t>成对数据的统计相关性</a:t>
            </a:r>
            <a:endParaRPr lang="en-US" altLang="zh-CN" sz="3200" dirty="0"/>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C_3_BD#718d485d6.fixed?pid=5b523994a&amp;color=195,214,0&amp;vtp=1&amp;bbb=1"/>
              <p:cNvSpPr/>
              <p:nvPr/>
            </p:nvSpPr>
            <p:spPr>
              <a:xfrm>
                <a:off x="0" y="1618488"/>
                <a:ext cx="12188952" cy="896112"/>
              </a:xfrm>
              <a:prstGeom prst="rect">
                <a:avLst/>
              </a:prstGeom>
              <a:noFill/>
              <a:ln/>
            </p:spPr>
            <p:txBody>
              <a:bodyPr wrap="none" lIns="0" tIns="0" rIns="0" bIns="0" rtlCol="0" anchor="ctr"/>
              <a:lstStyle/>
              <a:p>
                <a:pPr algn="ctr" latinLnBrk="1">
                  <a:lnSpc>
                    <a:spcPts val="5400"/>
                  </a:lnSpc>
                </a:pPr>
                <a:r>
                  <a:rPr lang="en-US" altLang="zh-CN" sz="4400" b="1" i="0" dirty="0">
                    <a:solidFill>
                      <a:srgbClr val="C3D600"/>
                    </a:solidFill>
                    <a:latin typeface="微软雅黑" pitchFamily="34" charset="0"/>
                    <a:ea typeface="微软雅黑" pitchFamily="34" charset="-122"/>
                    <a:cs typeface="微软雅黑" pitchFamily="34" charset="-120"/>
                  </a:rPr>
                  <a:t>8.1.1</a:t>
                </a:r>
                <a:r>
                  <a:rPr lang="en-US" altLang="zh-CN" sz="4400" b="1" i="0" dirty="0">
                    <a:solidFill>
                      <a:srgbClr val="C3D600"/>
                    </a:solidFill>
                    <a:latin typeface="SimSun" pitchFamily="34" charset="0"/>
                    <a:ea typeface="SimSun" pitchFamily="34" charset="-122"/>
                    <a:cs typeface="SimSun" pitchFamily="34" charset="-120"/>
                  </a:rPr>
                  <a:t> </a:t>
                </a:r>
                <a:r>
                  <a:rPr lang="en-US" altLang="zh-CN" sz="4400" b="1" i="0" dirty="0">
                    <a:solidFill>
                      <a:srgbClr val="C3D600"/>
                    </a:solidFill>
                    <a:latin typeface="微软雅黑" pitchFamily="34" charset="0"/>
                    <a:ea typeface="微软雅黑" pitchFamily="34" charset="-122"/>
                    <a:cs typeface="微软雅黑" pitchFamily="34" charset="-120"/>
                  </a:rPr>
                  <a:t>变量的相关关系</a:t>
                </a:r>
                <a14:m>
                  <m:oMath xmlns:m="http://schemas.openxmlformats.org/officeDocument/2006/math">
                    <m:r>
                      <a:rPr lang="en-US" altLang="zh-CN" sz="4400" b="1" i="0">
                        <a:solidFill>
                          <a:srgbClr val="C3D600"/>
                        </a:solidFill>
                        <a:latin typeface="Cambria Math" pitchFamily="34" charset="0"/>
                        <a:ea typeface="Cambria Math" pitchFamily="34" charset="-122"/>
                        <a:cs typeface="Cambria Math" pitchFamily="34" charset="-120"/>
                      </a:rPr>
                      <m:t>+</m:t>
                    </m:r>
                  </m:oMath>
                </a14:m>
                <a:r>
                  <a:rPr lang="en-US" altLang="zh-CN" sz="100" b="1" i="0" kern="0" spc="-99900" dirty="0">
                    <a:solidFill>
                      <a:srgbClr val="FFFFFF"/>
                    </a:solidFill>
                    <a:latin typeface="微软雅黑" pitchFamily="34" charset="0"/>
                    <a:ea typeface="微软雅黑" pitchFamily="34" charset="-122"/>
                    <a:cs typeface="微软雅黑" pitchFamily="34" charset="-120"/>
                  </a:rPr>
                  <a:t> </a:t>
                </a:r>
                <a:r>
                  <a:rPr lang="en-US" altLang="zh-CN" sz="4400" b="1" i="0" dirty="0">
                    <a:solidFill>
                      <a:srgbClr val="C3D600"/>
                    </a:solidFill>
                    <a:latin typeface="微软雅黑" pitchFamily="34" charset="0"/>
                    <a:ea typeface="微软雅黑" pitchFamily="34" charset="-122"/>
                    <a:cs typeface="微软雅黑" pitchFamily="34" charset="-120"/>
                  </a:rPr>
                  <a:t>8.</a:t>
                </a:r>
                <a:r>
                  <a:rPr lang="en-US" altLang="zh-CN" sz="4400" b="1" i="0" dirty="0">
                    <a:solidFill>
                      <a:srgbClr val="C3D600"/>
                    </a:solidFill>
                    <a:latin typeface="SimSun" pitchFamily="34" charset="0"/>
                    <a:ea typeface="SimSun" pitchFamily="34" charset="-122"/>
                    <a:cs typeface="SimSun" pitchFamily="34" charset="-120"/>
                  </a:rPr>
                  <a:t> </a:t>
                </a:r>
                <a:r>
                  <a:rPr lang="en-US" altLang="zh-CN" sz="4400" b="1" i="0" dirty="0">
                    <a:solidFill>
                      <a:srgbClr val="C3D600"/>
                    </a:solidFill>
                    <a:latin typeface="微软雅黑" pitchFamily="34" charset="0"/>
                    <a:ea typeface="微软雅黑" pitchFamily="34" charset="-122"/>
                    <a:cs typeface="微软雅黑" pitchFamily="34" charset="-120"/>
                  </a:rPr>
                  <a:t>1.2</a:t>
                </a:r>
                <a:r>
                  <a:rPr lang="en-US" altLang="zh-CN" sz="4400" b="1" i="0" dirty="0">
                    <a:solidFill>
                      <a:srgbClr val="C3D600"/>
                    </a:solidFill>
                    <a:latin typeface="SimSun" pitchFamily="34" charset="0"/>
                    <a:ea typeface="SimSun" pitchFamily="34" charset="-122"/>
                    <a:cs typeface="SimSun" pitchFamily="34" charset="-120"/>
                  </a:rPr>
                  <a:t> </a:t>
                </a:r>
                <a:r>
                  <a:rPr lang="en-US" altLang="zh-CN" sz="4400" b="1" i="0" dirty="0">
                    <a:solidFill>
                      <a:srgbClr val="C3D600"/>
                    </a:solidFill>
                    <a:latin typeface="微软雅黑" pitchFamily="34" charset="0"/>
                    <a:ea typeface="微软雅黑" pitchFamily="34" charset="-122"/>
                    <a:cs typeface="微软雅黑" pitchFamily="34" charset="-120"/>
                  </a:rPr>
                  <a:t>样本相关系数</a:t>
                </a:r>
                <a:endParaRPr lang="en-US" altLang="zh-CN" sz="4400" dirty="0"/>
              </a:p>
            </p:txBody>
          </p:sp>
        </mc:Choice>
        <mc:Fallback>
          <p:sp>
            <p:nvSpPr>
              <p:cNvPr id="2" name="C_3_BD#718d485d6.fixed?pid=5b523994a&amp;color=195,214,0&amp;vtp=1&amp;bbb=1"/>
              <p:cNvSpPr>
                <a:spLocks noRot="1" noChangeAspect="1" noMove="1" noResize="1" noEditPoints="1" noAdjustHandles="1" noChangeArrowheads="1" noChangeShapeType="1" noTextEdit="1"/>
              </p:cNvSpPr>
              <p:nvPr/>
            </p:nvSpPr>
            <p:spPr>
              <a:xfrm>
                <a:off x="0" y="1618488"/>
                <a:ext cx="12188952" cy="896112"/>
              </a:xfrm>
              <a:prstGeom prst="rect">
                <a:avLst/>
              </a:prstGeom>
              <a:blipFill>
                <a:blip r:embed="rId3"/>
                <a:stretch>
                  <a:fillRect t="-8163" b="-23129"/>
                </a:stretch>
              </a:blipFill>
              <a:ln/>
            </p:spPr>
            <p:txBody>
              <a:bodyPr/>
              <a:lstStyle/>
              <a:p>
                <a:r>
                  <a:rPr lang="zh-CN" altLang="en-US">
                    <a:noFill/>
                  </a:rPr>
                  <a:t> </a:t>
                </a:r>
              </a:p>
            </p:txBody>
          </p:sp>
        </mc:Fallback>
      </mc:AlternateContent>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QC_6_BD.1_1#ad18366f7?vop=1&amp;pid=910add78b&amp;color=0,0,0&amp;vtp=1&amp;bt=1&amp;bbb=1"/>
          <p:cNvSpPr/>
          <p:nvPr/>
        </p:nvSpPr>
        <p:spPr>
          <a:xfrm>
            <a:off x="832104" y="1080000"/>
            <a:ext cx="10533888" cy="360680"/>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1.</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1" i="0" dirty="0">
                <a:solidFill>
                  <a:srgbClr val="000000"/>
                </a:solidFill>
                <a:latin typeface="微软雅黑" pitchFamily="34" charset="0"/>
                <a:ea typeface="微软雅黑" pitchFamily="34" charset="-122"/>
                <a:cs typeface="微软雅黑" pitchFamily="34" charset="-120"/>
              </a:rPr>
              <a:t>易错题</a:t>
            </a:r>
            <a:r>
              <a:rPr lang="en-US" altLang="zh-CN" sz="1800" b="1"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下列关系中,</a:t>
            </a:r>
            <a:r>
              <a:rPr lang="en-US" altLang="zh-CN" sz="1800" b="0" i="0">
                <a:solidFill>
                  <a:srgbClr val="000000"/>
                </a:solidFill>
                <a:latin typeface="微软雅黑" pitchFamily="34" charset="0"/>
                <a:ea typeface="微软雅黑" pitchFamily="34" charset="-122"/>
                <a:cs typeface="微软雅黑" pitchFamily="34" charset="-120"/>
              </a:rPr>
              <a:t>具有相关关系的是(</a:t>
            </a:r>
            <a:r>
              <a:rPr lang="en-US" altLang="zh-CN" sz="1800" b="0" i="0">
                <a:solidFill>
                  <a:srgbClr val="000000"/>
                </a:solidFill>
                <a:latin typeface="SimSun" pitchFamily="34" charset="0"/>
                <a:ea typeface="SimSun" pitchFamily="34" charset="-122"/>
                <a:cs typeface="SimSun" pitchFamily="34" charset="-120"/>
              </a:rPr>
              <a:t> </a:t>
            </a:r>
            <a:r>
              <a:rPr lang="en-US" altLang="zh-CN" sz="1800" b="1"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endParaRPr lang="en-US" altLang="zh-CN" sz="1800" dirty="0"/>
          </a:p>
        </p:txBody>
      </p:sp>
      <p:sp>
        <p:nvSpPr>
          <p:cNvPr id="3" name="QC_6_AN.2_1#ad18366f7.bracket?vop=1&amp;pid=910add78b&amp;color=0,0,0&amp;vpa=1&amp;vtp=1"/>
          <p:cNvSpPr/>
          <p:nvPr/>
        </p:nvSpPr>
        <p:spPr>
          <a:xfrm>
            <a:off x="5147723" y="1076190"/>
            <a:ext cx="331788" cy="363347"/>
          </a:xfrm>
          <a:prstGeom prst="rect">
            <a:avLst/>
          </a:prstGeom>
          <a:noFill/>
          <a:ln/>
        </p:spPr>
        <p:txBody>
          <a:bodyPr wrap="none" lIns="0" tIns="0" rIns="0" bIns="0" rtlCol="0" anchor="t"/>
          <a:lstStyle/>
          <a:p>
            <a:pPr algn="ctr" latinLnBrk="1">
              <a:lnSpc>
                <a:spcPts val="3200"/>
              </a:lnSpc>
            </a:pPr>
            <a:r>
              <a:rPr lang="en-US" altLang="zh-CN" b="1" i="0" dirty="0">
                <a:solidFill>
                  <a:srgbClr val="FF0000"/>
                </a:solidFill>
                <a:latin typeface="Arial (正文)" pitchFamily="34" charset="0"/>
                <a:ea typeface="微软雅黑" pitchFamily="34" charset="-122"/>
                <a:cs typeface="Arial (正文)" pitchFamily="34" charset="-120"/>
              </a:rPr>
              <a:t>C</a:t>
            </a:r>
            <a:endParaRPr lang="en-US" altLang="zh-CN" dirty="0"/>
          </a:p>
        </p:txBody>
      </p:sp>
      <p:sp>
        <p:nvSpPr>
          <p:cNvPr id="4" name="QC_6_BD.1_2#ad18366f7?vop=1&amp;pid=910add78b&amp;color=0,0,0&amp;vtp=1&amp;bbb=1"/>
          <p:cNvSpPr/>
          <p:nvPr/>
        </p:nvSpPr>
        <p:spPr>
          <a:xfrm>
            <a:off x="832104" y="1494020"/>
            <a:ext cx="10533888" cy="770255"/>
          </a:xfrm>
          <a:prstGeom prst="rect">
            <a:avLst/>
          </a:prstGeom>
          <a:noFill/>
          <a:ln/>
        </p:spPr>
        <p:txBody>
          <a:bodyPr wrap="none" lIns="0" tIns="0" rIns="0" bIns="0" rtlCol="0" anchor="t"/>
          <a:lstStyle/>
          <a:p>
            <a:pPr latinLnBrk="1">
              <a:lnSpc>
                <a:spcPts val="3300"/>
              </a:lnSpc>
              <a:tabLst>
                <a:tab pos="5463794" algn="l"/>
              </a:tabLst>
            </a:pPr>
            <a:r>
              <a:rPr lang="en-US" altLang="zh-CN" sz="1800" b="0" i="0" dirty="0">
                <a:solidFill>
                  <a:srgbClr val="000000"/>
                </a:solidFill>
                <a:latin typeface="微软雅黑" pitchFamily="34" charset="0"/>
                <a:ea typeface="微软雅黑" pitchFamily="34" charset="-122"/>
                <a:cs typeface="微软雅黑" pitchFamily="34" charset="-120"/>
              </a:rPr>
              <a:t>①</a:t>
            </a:r>
            <a:r>
              <a:rPr lang="en-US" altLang="zh-CN" sz="1800" b="0" i="0">
                <a:solidFill>
                  <a:srgbClr val="000000"/>
                </a:solidFill>
                <a:latin typeface="微软雅黑" pitchFamily="34" charset="0"/>
                <a:ea typeface="微软雅黑" pitchFamily="34" charset="-122"/>
                <a:cs typeface="微软雅黑" pitchFamily="34" charset="-120"/>
              </a:rPr>
              <a:t>考生考试的座位号与考试成绩；</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②勤能补拙；</a:t>
            </a:r>
            <a:endParaRPr lang="en-US" altLang="zh-CN" sz="1800" dirty="0"/>
          </a:p>
          <a:p>
            <a:pPr latinLnBrk="1">
              <a:lnSpc>
                <a:spcPts val="3100"/>
              </a:lnSpc>
              <a:tabLst>
                <a:tab pos="5463794" algn="l"/>
              </a:tabLst>
            </a:pPr>
            <a:r>
              <a:rPr lang="en-US" altLang="zh-CN" b="0" i="0">
                <a:solidFill>
                  <a:srgbClr val="000000"/>
                </a:solidFill>
                <a:latin typeface="微软雅黑" pitchFamily="34" charset="0"/>
                <a:ea typeface="微软雅黑" pitchFamily="34" charset="-122"/>
                <a:cs typeface="微软雅黑" pitchFamily="34" charset="-120"/>
              </a:rPr>
              <a:t>③</a:t>
            </a:r>
            <a:r>
              <a:rPr lang="en-US" altLang="zh-CN" sz="1800" b="0" i="0">
                <a:solidFill>
                  <a:srgbClr val="000000"/>
                </a:solidFill>
                <a:latin typeface="微软雅黑" pitchFamily="34" charset="0"/>
                <a:ea typeface="微软雅黑" pitchFamily="34" charset="-122"/>
                <a:cs typeface="微软雅黑" pitchFamily="34" charset="-120"/>
              </a:rPr>
              <a:t>水稻产量与气候；</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④正方形的边长与正方形的面积.</a:t>
            </a:r>
            <a:endParaRPr lang="en-US" altLang="zh-CN" sz="1800" dirty="0"/>
          </a:p>
        </p:txBody>
      </p:sp>
      <p:sp>
        <p:nvSpPr>
          <p:cNvPr id="5" name="QC_6_BD.1_3#ad18366f7.choices?vop=1&amp;pid=910add78b&amp;color=0,0,0&amp;vtp=1&amp;bbb=1"/>
          <p:cNvSpPr/>
          <p:nvPr/>
        </p:nvSpPr>
        <p:spPr>
          <a:xfrm>
            <a:off x="832104" y="2308788"/>
            <a:ext cx="10533888" cy="360680"/>
          </a:xfrm>
          <a:prstGeom prst="rect">
            <a:avLst/>
          </a:prstGeom>
          <a:noFill/>
          <a:ln/>
        </p:spPr>
        <p:txBody>
          <a:bodyPr wrap="none" lIns="0" tIns="0" rIns="0" bIns="0" rtlCol="0" anchor="t"/>
          <a:lstStyle/>
          <a:p>
            <a:pPr latinLnBrk="1">
              <a:lnSpc>
                <a:spcPts val="3200"/>
              </a:lnSpc>
              <a:tabLst>
                <a:tab pos="2820797" algn="l"/>
                <a:tab pos="5603494" algn="l"/>
                <a:tab pos="8170291"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①②③</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①③④</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C.</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②③</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①③</a:t>
            </a:r>
            <a:endParaRPr lang="en-US" altLang="zh-CN" sz="1800" dirty="0"/>
          </a:p>
        </p:txBody>
      </p:sp>
      <p:sp>
        <p:nvSpPr>
          <p:cNvPr id="6" name="QC_6_AS.3_1#ad18366f7?vop=1&amp;pid=910add78b&amp;color=0,0,0&amp;vtp=1&amp;bbb=1"/>
          <p:cNvSpPr/>
          <p:nvPr/>
        </p:nvSpPr>
        <p:spPr>
          <a:xfrm>
            <a:off x="832104" y="2729095"/>
            <a:ext cx="10533888" cy="16116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【解析】考生考试的座位号只是确定考生坐的位置,与考试成绩无关,则①错误；</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勤</a:t>
            </a:r>
            <a:r>
              <a:rPr lang="en-US" altLang="zh-CN" sz="1800" b="0" i="0">
                <a:solidFill>
                  <a:srgbClr val="000000"/>
                </a:solidFill>
                <a:latin typeface="微软雅黑" pitchFamily="34" charset="0"/>
                <a:ea typeface="微软雅黑" pitchFamily="34" charset="-122"/>
                <a:cs typeface="微软雅黑" pitchFamily="34" charset="-120"/>
              </a:rPr>
              <a:t>能补拙具有相关关系</a:t>
            </a:r>
            <a:r>
              <a:rPr lang="en-US" altLang="zh-CN" sz="1800" b="0" i="0" dirty="0">
                <a:solidFill>
                  <a:srgbClr val="000000"/>
                </a:solidFill>
                <a:latin typeface="微软雅黑" pitchFamily="34" charset="0"/>
                <a:ea typeface="微软雅黑" pitchFamily="34" charset="-122"/>
                <a:cs typeface="微软雅黑" pitchFamily="34" charset="-120"/>
              </a:rPr>
              <a:t>,水稻产量与气候具有相关关系,则②③正确；</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正</a:t>
            </a:r>
            <a:r>
              <a:rPr lang="en-US" altLang="zh-CN" sz="1800" b="0" i="0">
                <a:solidFill>
                  <a:srgbClr val="000000"/>
                </a:solidFill>
                <a:latin typeface="微软雅黑" pitchFamily="34" charset="0"/>
                <a:ea typeface="微软雅黑" pitchFamily="34" charset="-122"/>
                <a:cs typeface="微软雅黑" pitchFamily="34" charset="-120"/>
              </a:rPr>
              <a:t>方形的边长与正方形的面积是函数关系</a:t>
            </a:r>
            <a:r>
              <a:rPr lang="en-US" altLang="zh-CN" sz="1800" b="0" i="0" dirty="0">
                <a:solidFill>
                  <a:srgbClr val="000000"/>
                </a:solidFill>
                <a:latin typeface="微软雅黑" pitchFamily="34" charset="0"/>
                <a:ea typeface="微软雅黑" pitchFamily="34" charset="-122"/>
                <a:cs typeface="微软雅黑" pitchFamily="34" charset="-120"/>
              </a:rPr>
              <a:t>,则④错误.</a:t>
            </a:r>
            <a:endParaRPr lang="en-US" altLang="zh-CN" sz="1800" dirty="0"/>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故</a:t>
            </a:r>
            <a:r>
              <a:rPr lang="en-US" altLang="zh-CN" sz="1800" b="0" i="0">
                <a:solidFill>
                  <a:srgbClr val="000000"/>
                </a:solidFill>
                <a:latin typeface="微软雅黑" pitchFamily="34" charset="0"/>
                <a:ea typeface="微软雅黑" pitchFamily="34" charset="-122"/>
                <a:cs typeface="微软雅黑" pitchFamily="34" charset="-120"/>
              </a:rPr>
              <a:t>选</a:t>
            </a:r>
            <a:r>
              <a:rPr lang="en-US" altLang="zh-CN" sz="1800" b="0" i="0" dirty="0">
                <a:solidFill>
                  <a:srgbClr val="000000"/>
                </a:solidFill>
                <a:latin typeface="微软雅黑" pitchFamily="34" charset="0"/>
                <a:ea typeface="微软雅黑" pitchFamily="34" charset="-122"/>
                <a:cs typeface="微软雅黑" pitchFamily="34" charset="-120"/>
              </a:rPr>
              <a:t>C.</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6">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 calcmode="lin" valueType="num">
                                      <p:cBhvr additive="base">
                                        <p:cTn id="2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6">
                                            <p:txEl>
                                              <p:pRg st="2" end="2"/>
                                            </p:txEl>
                                          </p:spTgt>
                                        </p:tgtEl>
                                        <p:attrNameLst>
                                          <p:attrName>style.visibility</p:attrName>
                                        </p:attrNameLst>
                                      </p:cBhvr>
                                      <p:to>
                                        <p:strVal val="visible"/>
                                      </p:to>
                                    </p:set>
                                    <p:anim calcmode="lin" valueType="num">
                                      <p:cBhvr additive="base">
                                        <p:cTn id="2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6">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6">
                                            <p:txEl>
                                              <p:pRg st="3" end="3"/>
                                            </p:txEl>
                                          </p:spTgt>
                                        </p:tgtEl>
                                        <p:attrNameLst>
                                          <p:attrName>style.visibility</p:attrName>
                                        </p:attrNameLst>
                                      </p:cBhvr>
                                      <p:to>
                                        <p:strVal val="visible"/>
                                      </p:to>
                                    </p:set>
                                    <p:anim calcmode="lin" valueType="num">
                                      <p:cBhvr additive="base">
                                        <p:cTn id="33"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6"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C_6_AS.3_2#ad18366f7?vop=1&amp;pid=910add78b&amp;color=0,0,0&amp;mp=1&amp;vtp=1&amp;bt=1&amp;bbb=1&amp;hb=1"/>
          <p:cNvSpPr/>
          <p:nvPr/>
        </p:nvSpPr>
        <p:spPr>
          <a:xfrm>
            <a:off x="832104" y="1080000"/>
            <a:ext cx="10533888" cy="2446655"/>
          </a:xfrm>
          <a:prstGeom prst="rect">
            <a:avLst/>
          </a:prstGeom>
          <a:noFill/>
          <a:ln/>
        </p:spPr>
        <p:txBody>
          <a:bodyPr wrap="none" lIns="0" tIns="0" rIns="0" bIns="0" rtlCol="0" anchor="t"/>
          <a:lstStyle/>
          <a:p>
            <a:pPr algn="l" latinLnBrk="1">
              <a:lnSpc>
                <a:spcPts val="3300"/>
              </a:lnSpc>
            </a:pPr>
            <a:r>
              <a:rPr lang="en-US" altLang="zh-CN" sz="1800" b="1" i="0" dirty="0">
                <a:solidFill>
                  <a:srgbClr val="000000"/>
                </a:solidFill>
                <a:latin typeface="微软雅黑" pitchFamily="34" charset="0"/>
                <a:ea typeface="微软雅黑" pitchFamily="34" charset="-122"/>
                <a:cs typeface="微软雅黑" pitchFamily="34" charset="-120"/>
              </a:rPr>
              <a:t>易错警示</a:t>
            </a:r>
            <a:endParaRPr lang="en-US" altLang="zh-CN" sz="1800" dirty="0"/>
          </a:p>
          <a:p>
            <a:pPr algn="ctr" latinLnBrk="1">
              <a:lnSpc>
                <a:spcPts val="3300"/>
              </a:lnSpc>
            </a:pPr>
            <a:r>
              <a:rPr lang="en-US" altLang="zh-CN" b="1" i="0">
                <a:solidFill>
                  <a:srgbClr val="000000"/>
                </a:solidFill>
                <a:latin typeface="微软雅黑" pitchFamily="34" charset="0"/>
                <a:ea typeface="微软雅黑" pitchFamily="34" charset="-122"/>
                <a:cs typeface="微软雅黑" pitchFamily="34" charset="-120"/>
              </a:rPr>
              <a:t>区</a:t>
            </a:r>
            <a:r>
              <a:rPr lang="en-US" altLang="zh-CN" sz="1800" b="1" i="0">
                <a:solidFill>
                  <a:srgbClr val="000000"/>
                </a:solidFill>
                <a:latin typeface="微软雅黑" pitchFamily="34" charset="0"/>
                <a:ea typeface="微软雅黑" pitchFamily="34" charset="-122"/>
                <a:cs typeface="微软雅黑" pitchFamily="34" charset="-120"/>
              </a:rPr>
              <a:t>分函数关系与相关关系</a:t>
            </a:r>
            <a:endParaRPr lang="en-US" altLang="zh-CN" sz="1800" dirty="0"/>
          </a:p>
          <a:p>
            <a:pPr latinLnBrk="1">
              <a:lnSpc>
                <a:spcPts val="3300"/>
              </a:lnSpc>
            </a:pPr>
            <a:r>
              <a:rPr lang="en-US" altLang="zh-CN" b="0" i="0">
                <a:solidFill>
                  <a:srgbClr val="000000"/>
                </a:solidFill>
                <a:latin typeface="SimSun" panose="02010600030101010101" pitchFamily="2" charset="-122"/>
                <a:ea typeface="楷体" pitchFamily="34" charset="-122"/>
                <a:cs typeface="微软雅黑" pitchFamily="34" charset="-120"/>
              </a:rPr>
              <a:t>    </a:t>
            </a:r>
            <a:r>
              <a:rPr lang="en-US" altLang="zh-CN" sz="1800" b="0" i="0">
                <a:solidFill>
                  <a:srgbClr val="000000"/>
                </a:solidFill>
                <a:latin typeface="微软雅黑" pitchFamily="34" charset="0"/>
                <a:ea typeface="楷体" pitchFamily="34" charset="-122"/>
                <a:cs typeface="微软雅黑" pitchFamily="34" charset="-120"/>
              </a:rPr>
              <a:t>函数关系是一种确定性的关系</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意味着自变量取特定值时</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因变量与之对应的数值是确定的</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楷体" pitchFamily="34" charset="-122"/>
                <a:cs typeface="微软雅黑" pitchFamily="34" charset="-120"/>
              </a:rPr>
              <a:t>它可以由数</a:t>
            </a:r>
          </a:p>
          <a:p>
            <a:pPr latinLnBrk="1">
              <a:lnSpc>
                <a:spcPts val="3300"/>
              </a:lnSpc>
            </a:pPr>
            <a:r>
              <a:rPr lang="en-US" altLang="zh-CN" sz="1800" b="0" i="0">
                <a:solidFill>
                  <a:srgbClr val="000000"/>
                </a:solidFill>
                <a:latin typeface="微软雅黑" pitchFamily="34" charset="0"/>
                <a:ea typeface="楷体" pitchFamily="34" charset="-122"/>
                <a:cs typeface="微软雅黑" pitchFamily="34" charset="-120"/>
              </a:rPr>
              <a:t>学表达式精确地表示出来</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相关关系则是指变量之间存在的一种非确定性的相互依存关系</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楷体" pitchFamily="34" charset="-122"/>
                <a:cs typeface="微软雅黑" pitchFamily="34" charset="-120"/>
              </a:rPr>
              <a:t>在这种关系中</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3300"/>
              </a:lnSpc>
            </a:pPr>
            <a:r>
              <a:rPr lang="en-US" altLang="zh-CN" sz="1800" b="0" i="0">
                <a:solidFill>
                  <a:srgbClr val="000000"/>
                </a:solidFill>
                <a:latin typeface="微软雅黑" pitchFamily="34" charset="0"/>
                <a:ea typeface="楷体" pitchFamily="34" charset="-122"/>
                <a:cs typeface="微软雅黑" pitchFamily="34" charset="-120"/>
              </a:rPr>
              <a:t>一个变量的取值变化时</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另一个变量由于受随机因素影响</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与其所对应的数值是非确定性的</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简单来说</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楷体" pitchFamily="34" charset="-122"/>
                <a:cs typeface="微软雅黑" pitchFamily="34" charset="-120"/>
              </a:rPr>
              <a:t>函</a:t>
            </a:r>
          </a:p>
          <a:p>
            <a:pPr latinLnBrk="1">
              <a:lnSpc>
                <a:spcPts val="3100"/>
              </a:lnSpc>
            </a:pPr>
            <a:r>
              <a:rPr lang="en-US" altLang="zh-CN" b="0" i="0">
                <a:solidFill>
                  <a:srgbClr val="000000"/>
                </a:solidFill>
                <a:latin typeface="微软雅黑" pitchFamily="34" charset="0"/>
                <a:ea typeface="楷体" pitchFamily="34" charset="-122"/>
                <a:cs typeface="微软雅黑" pitchFamily="34" charset="-120"/>
              </a:rPr>
              <a:t>数关系是一种严格的一一对应关系</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而相关关系则是一种松散的关联</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变量之间的变化并不是唯一确定的</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BD.4_1#e99013533?vop=1&amp;pid=910add78b&amp;color=0,0,0&amp;vtp=1&amp;bt=1&amp;bbb=1"/>
              <p:cNvSpPr/>
              <p:nvPr/>
            </p:nvSpPr>
            <p:spPr>
              <a:xfrm>
                <a:off x="832104" y="1080000"/>
                <a:ext cx="10533888" cy="313055"/>
              </a:xfrm>
              <a:prstGeom prst="rect">
                <a:avLst/>
              </a:prstGeom>
              <a:noFill/>
              <a:ln/>
            </p:spPr>
            <p:txBody>
              <a:bodyPr wrap="none" lIns="0" tIns="0" rIns="0" bIns="0" rtlCol="0" anchor="t"/>
              <a:lstStyle/>
              <a:p>
                <a:pPr algn="l" latinLnBrk="1">
                  <a:lnSpc>
                    <a:spcPts val="2700"/>
                  </a:lnSpc>
                </a:pPr>
                <a:r>
                  <a:rPr lang="en-US" altLang="zh-CN" sz="1800" b="0" i="0" dirty="0">
                    <a:solidFill>
                      <a:srgbClr val="000000"/>
                    </a:solidFill>
                    <a:latin typeface="微软雅黑" pitchFamily="34" charset="0"/>
                    <a:ea typeface="微软雅黑" pitchFamily="34" charset="-122"/>
                    <a:cs typeface="微软雅黑" pitchFamily="34" charset="-120"/>
                  </a:rPr>
                  <a:t>2.</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1" i="0" dirty="0">
                    <a:solidFill>
                      <a:srgbClr val="000000"/>
                    </a:solidFill>
                    <a:latin typeface="微软雅黑" pitchFamily="34" charset="0"/>
                    <a:ea typeface="微软雅黑" pitchFamily="34" charset="-122"/>
                    <a:cs typeface="微软雅黑" pitchFamily="34" charset="-120"/>
                  </a:rPr>
                  <a:t>教材变式</a:t>
                </a:r>
                <a:r>
                  <a:rPr lang="en-US" altLang="zh-CN" sz="1800" b="1"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5</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个学生的数学和物理成绩（单位：分）如表：</a:t>
                </a:r>
                <a:endParaRPr lang="en-US" altLang="zh-CN" sz="1800" dirty="0"/>
              </a:p>
            </p:txBody>
          </p:sp>
        </mc:Choice>
        <mc:Fallback>
          <p:sp>
            <p:nvSpPr>
              <p:cNvPr id="2" name="QO_6_BD.4_1#e99013533?vop=1&amp;pid=910add78b&amp;color=0,0,0&amp;vtp=1&amp;bt=1&amp;bbb=1"/>
              <p:cNvSpPr>
                <a:spLocks noRot="1" noChangeAspect="1" noMove="1" noResize="1" noEditPoints="1" noAdjustHandles="1" noChangeArrowheads="1" noChangeShapeType="1" noTextEdit="1"/>
              </p:cNvSpPr>
              <p:nvPr/>
            </p:nvSpPr>
            <p:spPr>
              <a:xfrm>
                <a:off x="832104" y="1080000"/>
                <a:ext cx="10533888" cy="313055"/>
              </a:xfrm>
              <a:prstGeom prst="rect">
                <a:avLst/>
              </a:prstGeom>
              <a:blipFill>
                <a:blip r:embed="rId3"/>
                <a:stretch>
                  <a:fillRect l="-1389" t="-13462" b="-44231"/>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graphicFrame>
            <p:nvGraphicFramePr>
              <p:cNvPr id="7" name="QO_6_BD.4_2#e99013533?colgroup=8,47&amp;vop=1&amp;pid=910add78b&amp;color=0,0,0&amp;vtp=1&amp;bbb=1"/>
              <p:cNvGraphicFramePr>
                <a:graphicFrameLocks noGrp="1"/>
              </p:cNvGraphicFramePr>
              <p:nvPr>
                <p:extLst>
                  <p:ext uri="{D42A27DB-BD31-4B8C-83A1-F6EECF244321}">
                    <p14:modId xmlns:p14="http://schemas.microsoft.com/office/powerpoint/2010/main" val="2750132900"/>
                  </p:ext>
                </p:extLst>
              </p:nvPr>
            </p:nvGraphicFramePr>
            <p:xfrm>
              <a:off x="832104" y="1522403"/>
              <a:ext cx="10497312" cy="1165607"/>
            </p:xfrm>
            <a:graphic>
              <a:graphicData uri="http://schemas.openxmlformats.org/drawingml/2006/table">
                <a:tbl>
                  <a:tblPr/>
                  <a:tblGrid>
                    <a:gridCol w="1764792">
                      <a:extLst>
                        <a:ext uri="{9D8B030D-6E8A-4147-A177-3AD203B41FA5}">
                          <a16:colId xmlns:a16="http://schemas.microsoft.com/office/drawing/2014/main" val="20000"/>
                        </a:ext>
                      </a:extLst>
                    </a:gridCol>
                    <a:gridCol w="1746504">
                      <a:extLst>
                        <a:ext uri="{9D8B030D-6E8A-4147-A177-3AD203B41FA5}">
                          <a16:colId xmlns:a16="http://schemas.microsoft.com/office/drawing/2014/main" val="20001"/>
                        </a:ext>
                      </a:extLst>
                    </a:gridCol>
                    <a:gridCol w="1746504">
                      <a:extLst>
                        <a:ext uri="{9D8B030D-6E8A-4147-A177-3AD203B41FA5}">
                          <a16:colId xmlns:a16="http://schemas.microsoft.com/office/drawing/2014/main" val="20002"/>
                        </a:ext>
                      </a:extLst>
                    </a:gridCol>
                    <a:gridCol w="1746504">
                      <a:extLst>
                        <a:ext uri="{9D8B030D-6E8A-4147-A177-3AD203B41FA5}">
                          <a16:colId xmlns:a16="http://schemas.microsoft.com/office/drawing/2014/main" val="20003"/>
                        </a:ext>
                      </a:extLst>
                    </a:gridCol>
                    <a:gridCol w="1746504">
                      <a:extLst>
                        <a:ext uri="{9D8B030D-6E8A-4147-A177-3AD203B41FA5}">
                          <a16:colId xmlns:a16="http://schemas.microsoft.com/office/drawing/2014/main" val="20004"/>
                        </a:ext>
                      </a:extLst>
                    </a:gridCol>
                    <a:gridCol w="1746504">
                      <a:extLst>
                        <a:ext uri="{9D8B030D-6E8A-4147-A177-3AD203B41FA5}">
                          <a16:colId xmlns:a16="http://schemas.microsoft.com/office/drawing/2014/main" val="20005"/>
                        </a:ext>
                      </a:extLst>
                    </a:gridCol>
                  </a:tblGrid>
                  <a:tr h="50800">
                    <a:tc rowSpan="2">
                      <a:txBody>
                        <a:bodyPr/>
                        <a:lstStyle/>
                        <a:p>
                          <a:pPr algn="ctr" latinLnBrk="1" hangingPunct="0">
                            <a:lnSpc>
                              <a:spcPts val="2000"/>
                            </a:lnSpc>
                          </a:pPr>
                          <a:r>
                            <a:rPr lang="en-US" altLang="zh-CN" sz="1400" b="1" i="0" dirty="0">
                              <a:solidFill>
                                <a:srgbClr val="000000"/>
                              </a:solidFill>
                              <a:latin typeface="SimHei" pitchFamily="34" charset="0"/>
                              <a:ea typeface="SimHei" pitchFamily="34" charset="-122"/>
                              <a:cs typeface="SimHei" pitchFamily="34" charset="-120"/>
                            </a:rPr>
                            <a:t>学科</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5">
                      <a:txBody>
                        <a:bodyPr/>
                        <a:lstStyle/>
                        <a:p>
                          <a:pPr algn="ctr" latinLnBrk="1" hangingPunct="0">
                            <a:lnSpc>
                              <a:spcPts val="2100"/>
                            </a:lnSpc>
                          </a:pPr>
                          <a:r>
                            <a:rPr lang="en-US" altLang="zh-CN" sz="1400" b="1" i="0">
                              <a:solidFill>
                                <a:srgbClr val="000000"/>
                              </a:solidFill>
                              <a:latin typeface="SimHei" pitchFamily="34" charset="0"/>
                              <a:ea typeface="SimHei" pitchFamily="34" charset="-122"/>
                              <a:cs typeface="SimHei" pitchFamily="34" charset="-120"/>
                            </a:rPr>
                            <a:t>学生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tc hMerge="1">
                      <a:txBody>
                        <a:bodyPr/>
                        <a:lstStyle/>
                        <a:p>
                          <a:endParaRPr lang="zh-CN"/>
                        </a:p>
                      </a:txBody>
                      <a:tcPr/>
                    </a:tc>
                    <a:tc hMerge="1">
                      <a:txBody>
                        <a:bodyPr/>
                        <a:lstStyle/>
                        <a:p>
                          <a:endParaRPr lang="zh-CN"/>
                        </a:p>
                      </a:txBody>
                      <a:tcPr/>
                    </a:tc>
                    <a:tc hMerge="1">
                      <a:txBody>
                        <a:bodyPr/>
                        <a:lstStyle/>
                        <a:p>
                          <a:endParaRPr lang="zh-CN"/>
                        </a:p>
                      </a:txBody>
                      <a:tcPr/>
                    </a:tc>
                    <a:extLst>
                      <a:ext uri="{0D108BD9-81ED-4DB2-BD59-A6C34878D82A}">
                        <a16:rowId xmlns:a16="http://schemas.microsoft.com/office/drawing/2014/main" val="10000"/>
                      </a:ext>
                    </a:extLst>
                  </a:tr>
                  <a:tr h="301562">
                    <a:tc vMerge="1">
                      <a:txBody>
                        <a:bodyPr/>
                        <a:lstStyle/>
                        <a:p>
                          <a:endParaRPr lang="zh-CN"/>
                        </a:p>
                      </a:txBody>
                      <a:tcPr/>
                    </a:tc>
                    <a:tc>
                      <a:txBody>
                        <a:bodyPr/>
                        <a:lstStyle/>
                        <a:p>
                          <a:pPr algn="ctr" latinLnBrk="1" hangingPunct="0">
                            <a:lnSpc>
                              <a:spcPts val="1900"/>
                            </a:lnSpc>
                          </a:pPr>
                          <a14:m>
                            <m:oMath xmlns:m="http://schemas.openxmlformats.org/officeDocument/2006/math">
                              <m:r>
                                <a:rPr lang="en-US" altLang="zh-CN" sz="1400" b="0" i="0" spc="-100">
                                  <a:solidFill>
                                    <a:srgbClr val="000000"/>
                                  </a:solidFill>
                                  <a:latin typeface="Cambria Math" pitchFamily="34" charset="0"/>
                                  <a:ea typeface="Cambria Math" pitchFamily="34" charset="-122"/>
                                  <a:cs typeface="Cambria Math" pitchFamily="34" charset="-120"/>
                                </a:rPr>
                                <m:t>𝐴</m:t>
                              </m:r>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1900"/>
                            </a:lnSpc>
                          </a:pPr>
                          <a14:m>
                            <m:oMath xmlns:m="http://schemas.openxmlformats.org/officeDocument/2006/math">
                              <m:r>
                                <a:rPr lang="en-US" altLang="zh-CN" sz="1400" b="0" i="0" spc="-100">
                                  <a:solidFill>
                                    <a:srgbClr val="00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1900"/>
                            </a:lnSpc>
                          </a:pPr>
                          <a14:m>
                            <m:oMath xmlns:m="http://schemas.openxmlformats.org/officeDocument/2006/math">
                              <m:r>
                                <a:rPr lang="en-US" altLang="zh-CN" sz="1400" b="0" i="0" spc="-100">
                                  <a:solidFill>
                                    <a:srgbClr val="000000"/>
                                  </a:solidFill>
                                  <a:latin typeface="Cambria Math" pitchFamily="34" charset="0"/>
                                  <a:ea typeface="Cambria Math" pitchFamily="34" charset="-122"/>
                                  <a:cs typeface="Cambria Math" pitchFamily="34" charset="-120"/>
                                </a:rPr>
                                <m:t>𝐶</m:t>
                              </m:r>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1900"/>
                            </a:lnSpc>
                          </a:pPr>
                          <a14:m>
                            <m:oMath xmlns:m="http://schemas.openxmlformats.org/officeDocument/2006/math">
                              <m:r>
                                <a:rPr lang="en-US" altLang="zh-CN" sz="1400" b="0" i="0" spc="-100">
                                  <a:solidFill>
                                    <a:srgbClr val="000000"/>
                                  </a:solidFill>
                                  <a:latin typeface="Cambria Math" pitchFamily="34" charset="0"/>
                                  <a:ea typeface="Cambria Math" pitchFamily="34" charset="-122"/>
                                  <a:cs typeface="Cambria Math" pitchFamily="34" charset="-120"/>
                                </a:rPr>
                                <m:t>𝐷</m:t>
                              </m:r>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1900"/>
                            </a:lnSpc>
                          </a:pPr>
                          <a14:m>
                            <m:oMath xmlns:m="http://schemas.openxmlformats.org/officeDocument/2006/math">
                              <m:r>
                                <a:rPr lang="en-US" altLang="zh-CN" sz="1400" b="0" i="0" spc="-100">
                                  <a:solidFill>
                                    <a:srgbClr val="000000"/>
                                  </a:solidFill>
                                  <a:latin typeface="Cambria Math" pitchFamily="34" charset="0"/>
                                  <a:ea typeface="Cambria Math" pitchFamily="34" charset="-122"/>
                                  <a:cs typeface="Cambria Math" pitchFamily="34" charset="-120"/>
                                </a:rPr>
                                <m:t>𝐸</m:t>
                              </m:r>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10261">
                    <a:tc>
                      <a:txBody>
                        <a:bodyPr/>
                        <a:lstStyle/>
                        <a:p>
                          <a:pPr algn="ctr" latinLnBrk="1" hangingPunct="0">
                            <a:lnSpc>
                              <a:spcPts val="2000"/>
                            </a:lnSpc>
                          </a:pPr>
                          <a:r>
                            <a:rPr lang="en-US" altLang="zh-CN" sz="1400" b="1" i="0">
                              <a:solidFill>
                                <a:srgbClr val="000000"/>
                              </a:solidFill>
                              <a:latin typeface="SimHei" pitchFamily="34" charset="0"/>
                              <a:ea typeface="SimHei" pitchFamily="34" charset="-122"/>
                              <a:cs typeface="SimHei" pitchFamily="34" charset="-120"/>
                            </a:rPr>
                            <a:t>数学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80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75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70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65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60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310261">
                    <a:tc>
                      <a:txBody>
                        <a:bodyPr/>
                        <a:lstStyle/>
                        <a:p>
                          <a:pPr algn="ctr" latinLnBrk="1" hangingPunct="0">
                            <a:lnSpc>
                              <a:spcPts val="2000"/>
                            </a:lnSpc>
                          </a:pPr>
                          <a:r>
                            <a:rPr lang="en-US" altLang="zh-CN" sz="1400" b="1" i="0">
                              <a:solidFill>
                                <a:srgbClr val="000000"/>
                              </a:solidFill>
                              <a:latin typeface="SimHei" pitchFamily="34" charset="0"/>
                              <a:ea typeface="SimHei" pitchFamily="34" charset="-122"/>
                              <a:cs typeface="SimHei" pitchFamily="34" charset="-120"/>
                            </a:rPr>
                            <a:t>物理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70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66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68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64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62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mc:Choice>
        <mc:Fallback>
          <p:graphicFrame>
            <p:nvGraphicFramePr>
              <p:cNvPr id="7" name="QO_6_BD.4_2#e99013533?colgroup=8,47&amp;vop=1&amp;pid=910add78b&amp;color=0,0,0&amp;vtp=1&amp;bbb=1"/>
              <p:cNvGraphicFramePr>
                <a:graphicFrameLocks noGrp="1"/>
              </p:cNvGraphicFramePr>
              <p:nvPr>
                <p:extLst>
                  <p:ext uri="{D42A27DB-BD31-4B8C-83A1-F6EECF244321}">
                    <p14:modId xmlns:p14="http://schemas.microsoft.com/office/powerpoint/2010/main" val="2750132900"/>
                  </p:ext>
                </p:extLst>
              </p:nvPr>
            </p:nvGraphicFramePr>
            <p:xfrm>
              <a:off x="832104" y="1522403"/>
              <a:ext cx="10497312" cy="1165607"/>
            </p:xfrm>
            <a:graphic>
              <a:graphicData uri="http://schemas.openxmlformats.org/drawingml/2006/table">
                <a:tbl>
                  <a:tblPr/>
                  <a:tblGrid>
                    <a:gridCol w="1764792">
                      <a:extLst>
                        <a:ext uri="{9D8B030D-6E8A-4147-A177-3AD203B41FA5}">
                          <a16:colId xmlns:a16="http://schemas.microsoft.com/office/drawing/2014/main" val="20000"/>
                        </a:ext>
                      </a:extLst>
                    </a:gridCol>
                    <a:gridCol w="1746504">
                      <a:extLst>
                        <a:ext uri="{9D8B030D-6E8A-4147-A177-3AD203B41FA5}">
                          <a16:colId xmlns:a16="http://schemas.microsoft.com/office/drawing/2014/main" val="20001"/>
                        </a:ext>
                      </a:extLst>
                    </a:gridCol>
                    <a:gridCol w="1746504">
                      <a:extLst>
                        <a:ext uri="{9D8B030D-6E8A-4147-A177-3AD203B41FA5}">
                          <a16:colId xmlns:a16="http://schemas.microsoft.com/office/drawing/2014/main" val="20002"/>
                        </a:ext>
                      </a:extLst>
                    </a:gridCol>
                    <a:gridCol w="1746504">
                      <a:extLst>
                        <a:ext uri="{9D8B030D-6E8A-4147-A177-3AD203B41FA5}">
                          <a16:colId xmlns:a16="http://schemas.microsoft.com/office/drawing/2014/main" val="20003"/>
                        </a:ext>
                      </a:extLst>
                    </a:gridCol>
                    <a:gridCol w="1746504">
                      <a:extLst>
                        <a:ext uri="{9D8B030D-6E8A-4147-A177-3AD203B41FA5}">
                          <a16:colId xmlns:a16="http://schemas.microsoft.com/office/drawing/2014/main" val="20004"/>
                        </a:ext>
                      </a:extLst>
                    </a:gridCol>
                    <a:gridCol w="1746504">
                      <a:extLst>
                        <a:ext uri="{9D8B030D-6E8A-4147-A177-3AD203B41FA5}">
                          <a16:colId xmlns:a16="http://schemas.microsoft.com/office/drawing/2014/main" val="20005"/>
                        </a:ext>
                      </a:extLst>
                    </a:gridCol>
                  </a:tblGrid>
                  <a:tr h="243523">
                    <a:tc rowSpan="2">
                      <a:txBody>
                        <a:bodyPr/>
                        <a:lstStyle/>
                        <a:p>
                          <a:pPr algn="ctr" latinLnBrk="1" hangingPunct="0">
                            <a:lnSpc>
                              <a:spcPts val="2000"/>
                            </a:lnSpc>
                          </a:pPr>
                          <a:r>
                            <a:rPr lang="en-US" altLang="zh-CN" sz="1400" b="1" i="0" dirty="0">
                              <a:solidFill>
                                <a:srgbClr val="000000"/>
                              </a:solidFill>
                              <a:latin typeface="SimHei" pitchFamily="34" charset="0"/>
                              <a:ea typeface="SimHei" pitchFamily="34" charset="-122"/>
                              <a:cs typeface="SimHei" pitchFamily="34" charset="-120"/>
                            </a:rPr>
                            <a:t>学科</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5">
                      <a:txBody>
                        <a:bodyPr/>
                        <a:lstStyle/>
                        <a:p>
                          <a:pPr algn="ctr" latinLnBrk="1" hangingPunct="0">
                            <a:lnSpc>
                              <a:spcPts val="2100"/>
                            </a:lnSpc>
                          </a:pPr>
                          <a:r>
                            <a:rPr lang="en-US" altLang="zh-CN" sz="1400" b="1" i="0">
                              <a:solidFill>
                                <a:srgbClr val="000000"/>
                              </a:solidFill>
                              <a:latin typeface="SimHei" pitchFamily="34" charset="0"/>
                              <a:ea typeface="SimHei" pitchFamily="34" charset="-122"/>
                              <a:cs typeface="SimHei" pitchFamily="34" charset="-120"/>
                            </a:rPr>
                            <a:t>学生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tc hMerge="1">
                      <a:txBody>
                        <a:bodyPr/>
                        <a:lstStyle/>
                        <a:p>
                          <a:endParaRPr lang="zh-CN"/>
                        </a:p>
                      </a:txBody>
                      <a:tcPr/>
                    </a:tc>
                    <a:tc hMerge="1">
                      <a:txBody>
                        <a:bodyPr/>
                        <a:lstStyle/>
                        <a:p>
                          <a:endParaRPr lang="zh-CN"/>
                        </a:p>
                      </a:txBody>
                      <a:tcPr/>
                    </a:tc>
                    <a:tc hMerge="1">
                      <a:txBody>
                        <a:bodyPr/>
                        <a:lstStyle/>
                        <a:p>
                          <a:endParaRPr lang="zh-CN"/>
                        </a:p>
                      </a:txBody>
                      <a:tcPr/>
                    </a:tc>
                    <a:extLst>
                      <a:ext uri="{0D108BD9-81ED-4DB2-BD59-A6C34878D82A}">
                        <a16:rowId xmlns:a16="http://schemas.microsoft.com/office/drawing/2014/main" val="10000"/>
                      </a:ext>
                    </a:extLst>
                  </a:tr>
                  <a:tr h="301562">
                    <a:tc vMerge="1">
                      <a:txBody>
                        <a:bodyPr/>
                        <a:lstStyle/>
                        <a:p>
                          <a:endParaRPr lang="zh-CN"/>
                        </a:p>
                      </a:txBody>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101748" t="-92000" r="-401748" b="-222000"/>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201045" t="-92000" r="-300348" b="-222000"/>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301045" t="-92000" r="-200348" b="-222000"/>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402448" t="-92000" r="-101049" b="-222000"/>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500697" t="-92000" r="-697" b="-222000"/>
                          </a:stretch>
                        </a:blipFill>
                      </a:tcPr>
                    </a:tc>
                    <a:extLst>
                      <a:ext uri="{0D108BD9-81ED-4DB2-BD59-A6C34878D82A}">
                        <a16:rowId xmlns:a16="http://schemas.microsoft.com/office/drawing/2014/main" val="10001"/>
                      </a:ext>
                    </a:extLst>
                  </a:tr>
                  <a:tr h="310261">
                    <a:tc>
                      <a:txBody>
                        <a:bodyPr/>
                        <a:lstStyle/>
                        <a:p>
                          <a:pPr algn="ctr" latinLnBrk="1" hangingPunct="0">
                            <a:lnSpc>
                              <a:spcPts val="2000"/>
                            </a:lnSpc>
                          </a:pPr>
                          <a:r>
                            <a:rPr lang="en-US" altLang="zh-CN" sz="1400" b="1" i="0">
                              <a:solidFill>
                                <a:srgbClr val="000000"/>
                              </a:solidFill>
                              <a:latin typeface="SimHei" pitchFamily="34" charset="0"/>
                              <a:ea typeface="SimHei" pitchFamily="34" charset="-122"/>
                              <a:cs typeface="SimHei" pitchFamily="34" charset="-120"/>
                            </a:rPr>
                            <a:t>数学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80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75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70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65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60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310261">
                    <a:tc>
                      <a:txBody>
                        <a:bodyPr/>
                        <a:lstStyle/>
                        <a:p>
                          <a:pPr algn="ctr" latinLnBrk="1" hangingPunct="0">
                            <a:lnSpc>
                              <a:spcPts val="2000"/>
                            </a:lnSpc>
                          </a:pPr>
                          <a:r>
                            <a:rPr lang="en-US" altLang="zh-CN" sz="1400" b="1" i="0">
                              <a:solidFill>
                                <a:srgbClr val="000000"/>
                              </a:solidFill>
                              <a:latin typeface="SimHei" pitchFamily="34" charset="0"/>
                              <a:ea typeface="SimHei" pitchFamily="34" charset="-122"/>
                              <a:cs typeface="SimHei" pitchFamily="34" charset="-120"/>
                            </a:rPr>
                            <a:t>物理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70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66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68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64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62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mc:Fallback>
      </mc:AlternateContent>
      <p:sp>
        <p:nvSpPr>
          <p:cNvPr id="4" name="QO_6_BD.4_3#e99013533?vop=1&amp;pid=910add78b&amp;color=0,0,0&amp;vtp=1&amp;bbb=1"/>
          <p:cNvSpPr/>
          <p:nvPr/>
        </p:nvSpPr>
        <p:spPr>
          <a:xfrm>
            <a:off x="832104" y="2801865"/>
            <a:ext cx="10533888" cy="316230"/>
          </a:xfrm>
          <a:prstGeom prst="rect">
            <a:avLst/>
          </a:prstGeom>
          <a:noFill/>
          <a:ln/>
        </p:spPr>
        <p:txBody>
          <a:bodyPr wrap="none" lIns="0" tIns="0" rIns="0" bIns="0" rtlCol="0" anchor="t"/>
          <a:lstStyle/>
          <a:p>
            <a:pPr algn="l" latinLnBrk="1">
              <a:lnSpc>
                <a:spcPts val="2700"/>
              </a:lnSpc>
            </a:pPr>
            <a:r>
              <a:rPr lang="en-US" altLang="zh-CN" sz="1800" b="0" i="0" dirty="0">
                <a:solidFill>
                  <a:srgbClr val="000000"/>
                </a:solidFill>
                <a:latin typeface="微软雅黑" pitchFamily="34" charset="0"/>
                <a:ea typeface="微软雅黑" pitchFamily="34" charset="-122"/>
                <a:cs typeface="微软雅黑" pitchFamily="34" charset="-120"/>
              </a:rPr>
              <a:t>试用散点图判断这些学生的数学成绩与物理成绩是否有线性相关关系，若有，是正相关还是负相关？</a:t>
            </a:r>
            <a:endParaRPr lang="en-US" altLang="zh-CN" sz="1800" dirty="0"/>
          </a:p>
        </p:txBody>
      </p:sp>
      <mc:AlternateContent xmlns:mc="http://schemas.openxmlformats.org/markup-compatibility/2006">
        <mc:Choice xmlns:a14="http://schemas.microsoft.com/office/drawing/2010/main" Requires="a14">
          <p:sp>
            <p:nvSpPr>
              <p:cNvPr id="5" name="QO_6_AN.5_1#e99013533?vop=1&amp;pid=910add78b&amp;color=0,0,0&amp;vtp=1&amp;bbb=1"/>
              <p:cNvSpPr/>
              <p:nvPr/>
            </p:nvSpPr>
            <p:spPr>
              <a:xfrm>
                <a:off x="832104" y="3155940"/>
                <a:ext cx="10533888" cy="671830"/>
              </a:xfrm>
              <a:prstGeom prst="rect">
                <a:avLst/>
              </a:prstGeom>
              <a:noFill/>
              <a:ln/>
            </p:spPr>
            <p:txBody>
              <a:bodyPr wrap="none" lIns="0" tIns="0" rIns="0" bIns="0" rtlCol="0" anchor="t"/>
              <a:lstStyle/>
              <a:p>
                <a:pPr algn="l" latinLnBrk="1">
                  <a:lnSpc>
                    <a:spcPts val="2800"/>
                  </a:lnSpc>
                </a:pPr>
                <a:r>
                  <a:rPr lang="en-US" altLang="zh-CN" sz="1800" b="0" i="0" dirty="0">
                    <a:solidFill>
                      <a:srgbClr val="FF0000"/>
                    </a:solidFill>
                    <a:latin typeface="微软雅黑" pitchFamily="34" charset="0"/>
                    <a:ea typeface="微软雅黑" pitchFamily="34" charset="-122"/>
                    <a:cs typeface="微软雅黑" pitchFamily="34" charset="-120"/>
                  </a:rPr>
                  <a:t>【解】涉及两个变量，数学成绩与物理成绩,可以以数学成绩的变化考查物理成绩的变化趋势.</a:t>
                </a:r>
                <a:endParaRPr lang="en-US" altLang="zh-CN" sz="1800" dirty="0"/>
              </a:p>
              <a:p>
                <a:pPr latinLnBrk="1">
                  <a:lnSpc>
                    <a:spcPts val="2700"/>
                  </a:lnSpc>
                </a:pPr>
                <a:r>
                  <a:rPr lang="en-US" altLang="zh-CN" b="0" i="0">
                    <a:solidFill>
                      <a:srgbClr val="FF0000"/>
                    </a:solidFill>
                    <a:latin typeface="微软雅黑" pitchFamily="34" charset="0"/>
                    <a:ea typeface="微软雅黑" pitchFamily="34" charset="-122"/>
                    <a:cs typeface="微软雅黑" pitchFamily="34" charset="-120"/>
                  </a:rPr>
                  <a:t>用</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𝑥</m:t>
                    </m:r>
                  </m:oMath>
                </a14:m>
                <a:r>
                  <a:rPr lang="en-US" altLang="zh-CN" sz="1800" b="0" i="0" dirty="0">
                    <a:solidFill>
                      <a:srgbClr val="FF0000"/>
                    </a:solidFill>
                    <a:latin typeface="微软雅黑" pitchFamily="34" charset="0"/>
                    <a:ea typeface="微软雅黑" pitchFamily="34" charset="-122"/>
                    <a:cs typeface="微软雅黑" pitchFamily="34" charset="-120"/>
                  </a:rPr>
                  <a:t>轴表示数学成绩,</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𝑦</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轴表示物理成绩，建立直角坐标系,可得相应的散点图,如图所示.</a:t>
                </a:r>
                <a:endParaRPr lang="en-US" altLang="zh-CN" sz="1800" dirty="0"/>
              </a:p>
            </p:txBody>
          </p:sp>
        </mc:Choice>
        <mc:Fallback>
          <p:sp>
            <p:nvSpPr>
              <p:cNvPr id="5" name="QO_6_AN.5_1#e99013533?vop=1&amp;pid=910add78b&amp;color=0,0,0&amp;vtp=1&amp;bbb=1"/>
              <p:cNvSpPr>
                <a:spLocks noRot="1" noChangeAspect="1" noMove="1" noResize="1" noEditPoints="1" noAdjustHandles="1" noChangeArrowheads="1" noChangeShapeType="1" noTextEdit="1"/>
              </p:cNvSpPr>
              <p:nvPr/>
            </p:nvSpPr>
            <p:spPr>
              <a:xfrm>
                <a:off x="832104" y="3155940"/>
                <a:ext cx="10533888" cy="671830"/>
              </a:xfrm>
              <a:prstGeom prst="rect">
                <a:avLst/>
              </a:prstGeom>
              <a:blipFill>
                <a:blip r:embed="rId5"/>
                <a:stretch>
                  <a:fillRect l="-1389" t="-4545" b="-20909"/>
                </a:stretch>
              </a:blipFill>
              <a:ln/>
            </p:spPr>
            <p:txBody>
              <a:bodyPr/>
              <a:lstStyle/>
              <a:p>
                <a:r>
                  <a:rPr lang="zh-CN" altLang="en-US">
                    <a:noFill/>
                  </a:rPr>
                  <a:t> </a:t>
                </a:r>
              </a:p>
            </p:txBody>
          </p:sp>
        </mc:Fallback>
      </mc:AlternateContent>
      <p:pic>
        <p:nvPicPr>
          <p:cNvPr id="6" name="QO_6_AN.5_2#e99013533?vop=1&amp;pid=910add78b&amp;color=0,0,0&amp;tib=255,255,255&amp;vtp=1" descr="preencoded.png"/>
          <p:cNvPicPr>
            <a:picLocks noChangeAspect="1"/>
          </p:cNvPicPr>
          <p:nvPr/>
        </p:nvPicPr>
        <p:blipFill>
          <a:blip r:embed="rId6">
            <a:clrChange>
              <a:clrFrom>
                <a:srgbClr val="FFFFFF"/>
              </a:clrFrom>
              <a:clrTo>
                <a:srgbClr val="FFFFFF">
                  <a:alpha val="0"/>
                </a:srgbClr>
              </a:clrTo>
            </a:clrChange>
          </a:blip>
          <a:stretch>
            <a:fillRect/>
          </a:stretch>
        </p:blipFill>
        <p:spPr>
          <a:xfrm>
            <a:off x="5449824" y="3953437"/>
            <a:ext cx="1289304" cy="121615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O_6_AN.5_3#e99013533?vop=1&amp;pid=910add78b&amp;color=0,0,0&amp;vtp=1&amp;bbb=1"/>
              <p:cNvSpPr/>
              <p:nvPr/>
            </p:nvSpPr>
            <p:spPr>
              <a:xfrm>
                <a:off x="832104" y="5299637"/>
                <a:ext cx="10533888" cy="316230"/>
              </a:xfrm>
              <a:prstGeom prst="rect">
                <a:avLst/>
              </a:prstGeom>
              <a:noFill/>
              <a:ln/>
            </p:spPr>
            <p:txBody>
              <a:bodyPr wrap="none" lIns="0" tIns="0" rIns="0" bIns="0" rtlCol="0" anchor="t"/>
              <a:lstStyle/>
              <a:p>
                <a:pPr algn="l" latinLnBrk="1">
                  <a:lnSpc>
                    <a:spcPts val="2700"/>
                  </a:lnSpc>
                </a:pPr>
                <a:r>
                  <a:rPr lang="en-US" altLang="zh-CN" sz="1800" b="0" i="0" dirty="0">
                    <a:solidFill>
                      <a:srgbClr val="FF0000"/>
                    </a:solidFill>
                    <a:latin typeface="微软雅黑" pitchFamily="34" charset="0"/>
                    <a:ea typeface="微软雅黑" pitchFamily="34" charset="-122"/>
                    <a:cs typeface="微软雅黑" pitchFamily="34" charset="-120"/>
                  </a:rPr>
                  <a:t>由散点图可知,两者之间具有线性相关关系.且随着</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𝑥</m:t>
                    </m:r>
                  </m:oMath>
                </a14:m>
                <a:r>
                  <a:rPr lang="en-US" altLang="zh-CN" sz="1800" b="0" i="0" dirty="0">
                    <a:solidFill>
                      <a:srgbClr val="FF0000"/>
                    </a:solidFill>
                    <a:latin typeface="微软雅黑" pitchFamily="34" charset="0"/>
                    <a:ea typeface="微软雅黑" pitchFamily="34" charset="-122"/>
                    <a:cs typeface="微软雅黑" pitchFamily="34" charset="-120"/>
                  </a:rPr>
                  <a:t>增大,</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𝑦</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大体上也增大,故这两个变量正相关.</a:t>
                </a:r>
                <a:endParaRPr lang="en-US" altLang="zh-CN" sz="1800" dirty="0"/>
              </a:p>
            </p:txBody>
          </p:sp>
        </mc:Choice>
        <mc:Fallback>
          <p:sp>
            <p:nvSpPr>
              <p:cNvPr id="3" name="QO_6_AN.5_3#e99013533?vop=1&amp;pid=910add78b&amp;color=0,0,0&amp;vtp=1&amp;bbb=1"/>
              <p:cNvSpPr>
                <a:spLocks noRot="1" noChangeAspect="1" noMove="1" noResize="1" noEditPoints="1" noAdjustHandles="1" noChangeArrowheads="1" noChangeShapeType="1" noTextEdit="1"/>
              </p:cNvSpPr>
              <p:nvPr/>
            </p:nvSpPr>
            <p:spPr>
              <a:xfrm>
                <a:off x="832104" y="5299637"/>
                <a:ext cx="10533888" cy="316230"/>
              </a:xfrm>
              <a:prstGeom prst="rect">
                <a:avLst/>
              </a:prstGeom>
              <a:blipFill>
                <a:blip r:embed="rId7"/>
                <a:stretch>
                  <a:fillRect l="-1389" t="-13462" b="-44231"/>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 calcmode="lin" valueType="num">
                                      <p:cBhvr additive="base">
                                        <p:cTn id="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8" dur="500" fill="hold"/>
                                        <p:tgtEl>
                                          <p:spTgt spid="5">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 calcmode="lin" valueType="num">
                                      <p:cBhvr additive="base">
                                        <p:cTn id="1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5">
                                            <p:txEl>
                                              <p:pRg st="1" end="1"/>
                                            </p:txEl>
                                          </p:spTgt>
                                        </p:tgtEl>
                                        <p:attrNameLst>
                                          <p:attrName>style.visibility</p:attrName>
                                        </p:attrNameLst>
                                      </p:cBhvr>
                                      <p:to>
                                        <p:strVal val="visible"/>
                                      </p:to>
                                    </p:set>
                                    <p:anim calcmode="lin" valueType="num">
                                      <p:cBhvr additive="base">
                                        <p:cTn id="1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bg/>
                                          </p:spTgt>
                                        </p:tgtEl>
                                        <p:attrNameLst>
                                          <p:attrName>style.visibility</p:attrName>
                                        </p:attrNameLst>
                                      </p:cBhvr>
                                      <p:to>
                                        <p:strVal val="visible"/>
                                      </p:to>
                                    </p:set>
                                    <p:anim calcmode="lin" valueType="num">
                                      <p:cBhvr additive="base">
                                        <p:cTn id="23" dur="500" fill="hold"/>
                                        <p:tgtEl>
                                          <p:spTgt spid="3">
                                            <p:bg/>
                                          </p:spTgt>
                                        </p:tgtEl>
                                        <p:attrNameLst>
                                          <p:attrName>ppt_x</p:attrName>
                                        </p:attrNameLst>
                                      </p:cBhvr>
                                      <p:tavLst>
                                        <p:tav tm="0">
                                          <p:val>
                                            <p:strVal val="#ppt_x"/>
                                          </p:val>
                                        </p:tav>
                                        <p:tav tm="100000">
                                          <p:val>
                                            <p:strVal val="#ppt_x"/>
                                          </p:val>
                                        </p:tav>
                                      </p:tavLst>
                                    </p:anim>
                                    <p:anim calcmode="lin" valueType="num">
                                      <p:cBhvr additive="base">
                                        <p:cTn id="24" dur="500" fill="hold"/>
                                        <p:tgtEl>
                                          <p:spTgt spid="3">
                                            <p:bg/>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txEl>
                                              <p:pRg st="0" end="0"/>
                                            </p:txEl>
                                          </p:spTgt>
                                        </p:tgtEl>
                                        <p:attrNameLst>
                                          <p:attrName>style.visibility</p:attrName>
                                        </p:attrNameLst>
                                      </p:cBhvr>
                                      <p:to>
                                        <p:strVal val="visible"/>
                                      </p:to>
                                    </p:set>
                                    <p:anim calcmode="lin" valueType="num">
                                      <p:cBhvr additive="base">
                                        <p:cTn id="2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3"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AS.6_1#e99013533?vop=1&amp;pid=910add78b&amp;color=0,0,0&amp;vtp=1&amp;bt=1&amp;bbb=1"/>
              <p:cNvSpPr/>
              <p:nvPr/>
            </p:nvSpPr>
            <p:spPr>
              <a:xfrm>
                <a:off x="832104" y="1080000"/>
                <a:ext cx="10533888" cy="16084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a:t>
                </a:r>
                <a:r>
                  <a:rPr lang="en-US" altLang="zh-CN" sz="1800" b="1" i="0" dirty="0">
                    <a:solidFill>
                      <a:srgbClr val="000000"/>
                    </a:solidFill>
                    <a:latin typeface="微软雅黑" pitchFamily="34" charset="0"/>
                    <a:ea typeface="微软雅黑" pitchFamily="34" charset="-122"/>
                    <a:cs typeface="微软雅黑" pitchFamily="34" charset="-120"/>
                  </a:rPr>
                  <a:t>方法总结</a:t>
                </a:r>
                <a:endParaRPr lang="en-US" altLang="zh-CN" sz="1800" dirty="0"/>
              </a:p>
              <a:p>
                <a:pPr algn="ctr" latinLnBrk="1">
                  <a:lnSpc>
                    <a:spcPts val="3300"/>
                  </a:lnSpc>
                </a:pPr>
                <a:r>
                  <a:rPr lang="en-US" altLang="zh-CN" b="1" i="0">
                    <a:solidFill>
                      <a:srgbClr val="000000"/>
                    </a:solidFill>
                    <a:latin typeface="微软雅黑" pitchFamily="34" charset="0"/>
                    <a:ea typeface="微软雅黑" pitchFamily="34" charset="-122"/>
                    <a:cs typeface="微软雅黑" pitchFamily="34" charset="-120"/>
                  </a:rPr>
                  <a:t>如</a:t>
                </a:r>
                <a:r>
                  <a:rPr lang="en-US" altLang="zh-CN" sz="1800" b="1" i="0">
                    <a:solidFill>
                      <a:srgbClr val="000000"/>
                    </a:solidFill>
                    <a:latin typeface="微软雅黑" pitchFamily="34" charset="0"/>
                    <a:ea typeface="微软雅黑" pitchFamily="34" charset="-122"/>
                    <a:cs typeface="微软雅黑" pitchFamily="34" charset="-120"/>
                  </a:rPr>
                  <a:t>何判断两个变量间的相关性</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微软雅黑" pitchFamily="34" charset="-122"/>
                    <a:cs typeface="微软雅黑" pitchFamily="34" charset="-120"/>
                  </a:rPr>
                  <a:t>1）</a:t>
                </a:r>
                <a:r>
                  <a:rPr lang="en-US" altLang="zh-CN" sz="1800" b="0" i="0" dirty="0">
                    <a:solidFill>
                      <a:srgbClr val="000000"/>
                    </a:solidFill>
                    <a:latin typeface="微软雅黑" pitchFamily="34" charset="0"/>
                    <a:ea typeface="楷体" pitchFamily="34" charset="-122"/>
                    <a:cs typeface="微软雅黑" pitchFamily="34" charset="-120"/>
                  </a:rPr>
                  <a:t>若给出数据</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可通过画散点图进行判断</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散点呈现递增趋势则正相关</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散点呈现递减趋势则负相关</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微软雅黑" pitchFamily="34" charset="-122"/>
                    <a:cs typeface="微软雅黑" pitchFamily="34" charset="-120"/>
                  </a:rPr>
                  <a:t>2）</a:t>
                </a:r>
                <a:r>
                  <a:rPr lang="en-US" altLang="zh-CN" sz="1800" b="0" i="0" dirty="0">
                    <a:solidFill>
                      <a:srgbClr val="000000"/>
                    </a:solidFill>
                    <a:latin typeface="微软雅黑" pitchFamily="34" charset="0"/>
                    <a:ea typeface="楷体" pitchFamily="34" charset="-122"/>
                    <a:cs typeface="微软雅黑" pitchFamily="34" charset="-120"/>
                  </a:rPr>
                  <a:t>若给出样本相关系数</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则可根据样本相关系数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𝑟</m:t>
                    </m:r>
                  </m:oMath>
                </a14:m>
                <a:r>
                  <a:rPr lang="en-US" altLang="zh-CN" sz="1800" b="0" i="0" dirty="0">
                    <a:solidFill>
                      <a:srgbClr val="000000"/>
                    </a:solidFill>
                    <a:latin typeface="微软雅黑" pitchFamily="34" charset="0"/>
                    <a:ea typeface="楷体" pitchFamily="34" charset="-122"/>
                    <a:cs typeface="微软雅黑" pitchFamily="34" charset="-120"/>
                  </a:rPr>
                  <a:t>的正负判断</a:t>
                </a:r>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𝑟</m:t>
                    </m:r>
                  </m:oMath>
                </a14:m>
                <a:r>
                  <a:rPr lang="en-US" altLang="zh-CN" sz="1800" b="0" i="0" dirty="0">
                    <a:solidFill>
                      <a:srgbClr val="000000"/>
                    </a:solidFill>
                    <a:latin typeface="微软雅黑" pitchFamily="34" charset="0"/>
                    <a:ea typeface="楷体" pitchFamily="34" charset="-122"/>
                    <a:cs typeface="微软雅黑" pitchFamily="34" charset="-120"/>
                  </a:rPr>
                  <a:t>是正数</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则正相关</a:t>
                </a:r>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𝑟</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是负数</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则负相关</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p:txBody>
          </p:sp>
        </mc:Choice>
        <mc:Fallback>
          <p:sp>
            <p:nvSpPr>
              <p:cNvPr id="2" name="QO_6_AS.6_1#e99013533?vop=1&amp;pid=910add78b&amp;color=0,0,0&amp;vtp=1&amp;bt=1&amp;bbb=1"/>
              <p:cNvSpPr>
                <a:spLocks noRot="1" noChangeAspect="1" noMove="1" noResize="1" noEditPoints="1" noAdjustHandles="1" noChangeArrowheads="1" noChangeShapeType="1" noTextEdit="1"/>
              </p:cNvSpPr>
              <p:nvPr/>
            </p:nvSpPr>
            <p:spPr>
              <a:xfrm>
                <a:off x="832104" y="1080000"/>
                <a:ext cx="10533888" cy="1608455"/>
              </a:xfrm>
              <a:prstGeom prst="rect">
                <a:avLst/>
              </a:prstGeom>
              <a:blipFill>
                <a:blip r:embed="rId3"/>
                <a:stretch>
                  <a:fillRect l="-1389" b="-9091"/>
                </a:stretch>
              </a:blipFill>
              <a:ln/>
            </p:spPr>
            <p:txBody>
              <a:bodyPr/>
              <a:lstStyle/>
              <a:p>
                <a:r>
                  <a:rPr lang="zh-CN" altLang="en-US">
                    <a:noFill/>
                  </a:rPr>
                  <a:t> </a:t>
                </a:r>
              </a:p>
            </p:txBody>
          </p:sp>
        </mc:Fallback>
      </mc:AlternateContent>
      <p:sp>
        <p:nvSpPr>
          <p:cNvPr id="3" name="QO_6_EX.7_1#e99013533?vop=1&amp;pid=910add78b&amp;color=0,0,0&amp;vtp=1&amp;bbb=1&amp;hb=1"/>
          <p:cNvSpPr/>
          <p:nvPr/>
        </p:nvSpPr>
        <p:spPr>
          <a:xfrm>
            <a:off x="832104" y="2682232"/>
            <a:ext cx="10533888" cy="770255"/>
          </a:xfrm>
          <a:prstGeom prst="rect">
            <a:avLst/>
          </a:prstGeom>
          <a:noFill/>
          <a:ln/>
        </p:spPr>
        <p:txBody>
          <a:bodyPr wrap="none" lIns="0" tIns="0" rIns="0" bIns="0" rtlCol="0" anchor="t"/>
          <a:lstStyle/>
          <a:p>
            <a:pPr algn="l" latinLnBrk="1">
              <a:lnSpc>
                <a:spcPts val="3300"/>
              </a:lnSpc>
            </a:pPr>
            <a:r>
              <a:rPr lang="en-US" altLang="zh-CN" sz="1800" b="1" i="0" dirty="0">
                <a:solidFill>
                  <a:srgbClr val="000000"/>
                </a:solidFill>
                <a:latin typeface="微软雅黑" pitchFamily="34" charset="0"/>
                <a:ea typeface="微软雅黑" pitchFamily="34" charset="-122"/>
                <a:cs typeface="微软雅黑" pitchFamily="34" charset="-120"/>
              </a:rPr>
              <a:t>攻略上分</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根据散点图判断变量间的相关关系</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先画出散点图</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楷体" pitchFamily="34" charset="-122"/>
                <a:cs typeface="微软雅黑" pitchFamily="34" charset="-120"/>
              </a:rPr>
              <a:t>根据散点的分布情况判断是否有线性相关关系</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3100"/>
              </a:lnSpc>
            </a:pPr>
            <a:r>
              <a:rPr lang="en-US" altLang="zh-CN" b="0" i="0">
                <a:solidFill>
                  <a:srgbClr val="000000"/>
                </a:solidFill>
                <a:latin typeface="微软雅黑" pitchFamily="34" charset="0"/>
                <a:ea typeface="楷体" pitchFamily="34" charset="-122"/>
                <a:cs typeface="微软雅黑" pitchFamily="34" charset="-120"/>
              </a:rPr>
              <a:t>再根据横坐标变化时纵坐标的变化确定是正相关还是负相关</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C_6_BD.8_1#0129c08a2?vop=1&amp;pid=d5db24d9f&amp;color=0,0,0&amp;vtp=1&amp;bt=1&amp;bbb=1"/>
          <p:cNvSpPr/>
          <p:nvPr/>
        </p:nvSpPr>
        <p:spPr>
          <a:xfrm>
            <a:off x="832104" y="1080000"/>
            <a:ext cx="10533888" cy="360680"/>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3.</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下列散点图中，</a:t>
            </a:r>
            <a:r>
              <a:rPr lang="en-US" altLang="zh-CN" sz="1800" b="0" i="0">
                <a:solidFill>
                  <a:srgbClr val="000000"/>
                </a:solidFill>
                <a:latin typeface="微软雅黑" pitchFamily="34" charset="0"/>
                <a:ea typeface="微软雅黑" pitchFamily="34" charset="-122"/>
                <a:cs typeface="微软雅黑" pitchFamily="34" charset="-120"/>
              </a:rPr>
              <a:t>线性相关系数最小的是(</a:t>
            </a:r>
            <a:r>
              <a:rPr lang="en-US" altLang="zh-CN" sz="1800" b="0" i="0">
                <a:solidFill>
                  <a:srgbClr val="000000"/>
                </a:solidFill>
                <a:latin typeface="SimSun" pitchFamily="34" charset="0"/>
                <a:ea typeface="SimSun" pitchFamily="34" charset="-122"/>
                <a:cs typeface="SimSun" pitchFamily="34" charset="-120"/>
              </a:rPr>
              <a:t> </a:t>
            </a:r>
            <a:r>
              <a:rPr lang="en-US" altLang="zh-CN" sz="1800" b="1"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endParaRPr lang="en-US" altLang="zh-CN" sz="1800" dirty="0"/>
          </a:p>
        </p:txBody>
      </p:sp>
      <p:sp>
        <p:nvSpPr>
          <p:cNvPr id="3" name="QC_6_AN.9_1#0129c08a2.bracket?vop=1&amp;pid=d5db24d9f&amp;color=0,0,0&amp;vpa=2&amp;vtp=1"/>
          <p:cNvSpPr/>
          <p:nvPr/>
        </p:nvSpPr>
        <p:spPr>
          <a:xfrm>
            <a:off x="5204873" y="1076190"/>
            <a:ext cx="331788" cy="363347"/>
          </a:xfrm>
          <a:prstGeom prst="rect">
            <a:avLst/>
          </a:prstGeom>
          <a:noFill/>
          <a:ln/>
        </p:spPr>
        <p:txBody>
          <a:bodyPr wrap="none" lIns="0" tIns="0" rIns="0" bIns="0" rtlCol="0" anchor="t"/>
          <a:lstStyle/>
          <a:p>
            <a:pPr algn="ctr" latinLnBrk="1">
              <a:lnSpc>
                <a:spcPts val="3200"/>
              </a:lnSpc>
            </a:pPr>
            <a:r>
              <a:rPr lang="en-US" altLang="zh-CN" b="1" i="0" dirty="0">
                <a:solidFill>
                  <a:srgbClr val="FF0000"/>
                </a:solidFill>
                <a:latin typeface="Arial (正文)" pitchFamily="34" charset="0"/>
                <a:ea typeface="微软雅黑" pitchFamily="34" charset="-122"/>
                <a:cs typeface="Arial (正文)" pitchFamily="34" charset="-120"/>
              </a:rPr>
              <a:t>A</a:t>
            </a:r>
            <a:endParaRPr lang="en-US" altLang="zh-CN" dirty="0"/>
          </a:p>
        </p:txBody>
      </p:sp>
      <p:sp>
        <p:nvSpPr>
          <p:cNvPr id="4" name="QC_6_BD.8_2#0129c08a2.choices?vop=1&amp;pid=d5db24d9f&amp;color=0,0,0&amp;vtp=1&amp;bbb=1"/>
          <p:cNvSpPr/>
          <p:nvPr/>
        </p:nvSpPr>
        <p:spPr>
          <a:xfrm>
            <a:off x="832104" y="1577840"/>
            <a:ext cx="10531904" cy="863410"/>
          </a:xfrm>
          <a:prstGeom prst="rect">
            <a:avLst/>
          </a:prstGeom>
          <a:noFill/>
          <a:ln/>
        </p:spPr>
        <p:txBody>
          <a:bodyPr wrap="none" lIns="0" tIns="0" rIns="0" bIns="0" rtlCol="0" anchor="t"/>
          <a:lstStyle/>
          <a:p>
            <a:pPr latinLnBrk="1">
              <a:lnSpc>
                <a:spcPts val="7700"/>
              </a:lnSpc>
              <a:tabLst>
                <a:tab pos="2686951" algn="l"/>
                <a:tab pos="5348502" algn="l"/>
                <a:tab pos="8010053"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SimSun" pitchFamily="34" charset="0"/>
                <a:ea typeface="SimSun" pitchFamily="34" charset="-122"/>
                <a:cs typeface="SimSun" pitchFamily="34" charset="-120"/>
              </a:rPr>
              <a:t> </a:t>
            </a:r>
            <a:r>
              <a:rPr lang="en-US" altLang="zh-CN" sz="4150" b="0" i="0" kern="0" spc="-99900">
                <a:solidFill>
                  <a:srgbClr val="FFFFFF"/>
                </a:solidFill>
                <a:latin typeface="微软雅黑" pitchFamily="34" charset="0"/>
                <a:ea typeface="微软雅黑" pitchFamily="34" charset="-122"/>
                <a:cs typeface="微软雅黑"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a:solidFill>
                  <a:srgbClr val="000000"/>
                </a:solidFill>
                <a:latin typeface="SimSun" pitchFamily="34" charset="0"/>
                <a:ea typeface="SimSun" pitchFamily="34" charset="-122"/>
                <a:cs typeface="SimSun" pitchFamily="34" charset="-120"/>
              </a:rPr>
              <a:t> </a:t>
            </a:r>
            <a:r>
              <a:rPr lang="en-US" altLang="zh-CN" sz="4250" b="0" i="0" kern="0" spc="-99900">
                <a:solidFill>
                  <a:srgbClr val="FFFFFF"/>
                </a:solidFill>
                <a:latin typeface="微软雅黑" pitchFamily="34" charset="0"/>
                <a:ea typeface="微软雅黑" pitchFamily="34" charset="-122"/>
                <a:cs typeface="微软雅黑"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C.</a:t>
            </a:r>
            <a:r>
              <a:rPr lang="en-US" altLang="zh-CN" sz="1800" b="0" i="0">
                <a:solidFill>
                  <a:srgbClr val="000000"/>
                </a:solidFill>
                <a:latin typeface="SimSun" pitchFamily="34" charset="0"/>
                <a:ea typeface="SimSun" pitchFamily="34" charset="-122"/>
                <a:cs typeface="SimSun" pitchFamily="34" charset="-120"/>
              </a:rPr>
              <a:t> </a:t>
            </a:r>
            <a:r>
              <a:rPr lang="en-US" altLang="zh-CN" sz="4250" b="0" i="0" kern="0" spc="-99900">
                <a:solidFill>
                  <a:srgbClr val="FFFFFF"/>
                </a:solidFill>
                <a:latin typeface="微软雅黑" pitchFamily="34" charset="0"/>
                <a:ea typeface="微软雅黑" pitchFamily="34" charset="-122"/>
                <a:cs typeface="微软雅黑"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a:solidFill>
                  <a:srgbClr val="000000"/>
                </a:solidFill>
                <a:latin typeface="SimSun" pitchFamily="34" charset="0"/>
                <a:ea typeface="SimSun" pitchFamily="34" charset="-122"/>
                <a:cs typeface="SimSun" pitchFamily="34" charset="-120"/>
              </a:rPr>
              <a:t> </a:t>
            </a:r>
            <a:r>
              <a:rPr lang="en-US" altLang="zh-CN" sz="4300" b="0" i="0" kern="0" spc="-99900">
                <a:solidFill>
                  <a:srgbClr val="FFFFFF"/>
                </a:solidFill>
                <a:latin typeface="微软雅黑" pitchFamily="34" charset="0"/>
                <a:ea typeface="微软雅黑" pitchFamily="34" charset="-122"/>
                <a:cs typeface="微软雅黑"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endParaRPr lang="en-US" altLang="zh-CN" sz="900" dirty="0">
              <a:latin typeface="SimSun" panose="02010600030101010101" pitchFamily="2" charset="-122"/>
            </a:endParaRPr>
          </a:p>
        </p:txBody>
      </p:sp>
      <p:pic>
        <p:nvPicPr>
          <p:cNvPr id="5" name="QC_6_BD.8_2#0129c08a2.choice_image?vop=1&amp;pid=d5db24d9f&amp;color=0,0,0&amp;tib=255,255,255&amp;iip=1&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1172623" y="1612956"/>
            <a:ext cx="950976" cy="83210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6" name="QC_6_BD.8_2#0129c08a2.choice_image?vop=1&amp;pid=d5db24d9f&amp;color=0,0,0&amp;tib=255,255,255&amp;iip=2&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3832701" y="1585524"/>
            <a:ext cx="969264" cy="859536"/>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7" name="QC_6_BD.8_2#0129c08a2.choice_image?vop=1&amp;pid=d5db24d9f&amp;color=0,0,0&amp;tib=255,255,255&amp;iip=3&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6522434" y="1603812"/>
            <a:ext cx="932688" cy="84124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8" name="QC_6_BD.8_2#0129c08a2.choice_image?vop=1&amp;pid=d5db24d9f&amp;color=0,0,0&amp;tib=255,255,255&amp;iip=4&amp;vtp=1" descr="preencoded.png"/>
          <p:cNvPicPr>
            <a:picLocks noChangeAspect="1"/>
          </p:cNvPicPr>
          <p:nvPr/>
        </p:nvPicPr>
        <p:blipFill>
          <a:blip r:embed="rId6">
            <a:clrChange>
              <a:clrFrom>
                <a:srgbClr val="FFFFFF"/>
              </a:clrFrom>
              <a:clrTo>
                <a:srgbClr val="FFFFFF">
                  <a:alpha val="0"/>
                </a:srgbClr>
              </a:clrTo>
            </a:clrChange>
          </a:blip>
          <a:stretch>
            <a:fillRect/>
          </a:stretch>
        </p:blipFill>
        <p:spPr>
          <a:xfrm>
            <a:off x="9196166" y="1572570"/>
            <a:ext cx="978408" cy="86868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9" name="QC_6_AS.10_1#0129c08a2?vop=1&amp;pid=d5db24d9f&amp;color=0,0,0&amp;vtp=1&amp;bbb=1&amp;hb=1"/>
              <p:cNvSpPr/>
              <p:nvPr/>
            </p:nvSpPr>
            <p:spPr>
              <a:xfrm>
                <a:off x="832104" y="2450330"/>
                <a:ext cx="10533888" cy="28689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【解析】观察选项A的散点图,这些点紧密地聚集在一条斜向下的直线附近，其样本相关系数接近于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选项</a:t>
                </a:r>
                <a:r>
                  <a:rPr lang="en-US" altLang="zh-CN" sz="1800" b="0" i="0" dirty="0">
                    <a:solidFill>
                      <a:srgbClr val="000000"/>
                    </a:solidFill>
                    <a:latin typeface="微软雅黑" pitchFamily="34" charset="0"/>
                    <a:ea typeface="微软雅黑" pitchFamily="34" charset="-122"/>
                    <a:cs typeface="微软雅黑" pitchFamily="34" charset="-120"/>
                  </a:rPr>
                  <a:t>B的散点图中,线性负相关程度不及A,比较分散,即样本相关系数要比选项A的大.（</a:t>
                </a:r>
                <a:r>
                  <a:rPr lang="en-US" altLang="zh-CN" sz="1800" b="0" i="0" dirty="0">
                    <a:solidFill>
                      <a:srgbClr val="00A0AF"/>
                    </a:solidFill>
                    <a:latin typeface="微软雅黑" pitchFamily="34" charset="0"/>
                    <a:ea typeface="楷体" pitchFamily="34" charset="-122"/>
                    <a:cs typeface="微软雅黑" pitchFamily="34" charset="-120"/>
                  </a:rPr>
                  <a:t>提示</a:t>
                </a:r>
                <a:r>
                  <a:rPr lang="en-US" altLang="zh-CN" sz="1800" b="0" i="0">
                    <a:solidFill>
                      <a:srgbClr val="00A0AF"/>
                    </a:solidFill>
                    <a:latin typeface="微软雅黑" pitchFamily="34" charset="0"/>
                    <a:ea typeface="楷体" pitchFamily="34" charset="-122"/>
                    <a:cs typeface="微软雅黑" pitchFamily="34" charset="-120"/>
                  </a:rPr>
                  <a:t>：负相关程度越</a:t>
                </a:r>
              </a:p>
              <a:p>
                <a:pPr latinLnBrk="1">
                  <a:lnSpc>
                    <a:spcPts val="3300"/>
                  </a:lnSpc>
                </a:pPr>
                <a:r>
                  <a:rPr lang="en-US" altLang="zh-CN" sz="1800" b="0" i="0">
                    <a:solidFill>
                      <a:srgbClr val="00A0AF"/>
                    </a:solidFill>
                    <a:latin typeface="微软雅黑" pitchFamily="34" charset="0"/>
                    <a:ea typeface="楷体" pitchFamily="34" charset="-122"/>
                    <a:cs typeface="微软雅黑" pitchFamily="34" charset="-120"/>
                  </a:rPr>
                  <a:t>强</a:t>
                </a:r>
                <a:r>
                  <a:rPr lang="en-US" altLang="zh-CN" sz="1800" b="0" i="0" dirty="0">
                    <a:solidFill>
                      <a:srgbClr val="00A0AF"/>
                    </a:solidFill>
                    <a:latin typeface="微软雅黑" pitchFamily="34" charset="0"/>
                    <a:ea typeface="楷体" pitchFamily="34" charset="-122"/>
                    <a:cs typeface="微软雅黑" pitchFamily="34" charset="-120"/>
                  </a:rPr>
                  <a:t>,样本相关系数越小）</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选</a:t>
                </a:r>
                <a:r>
                  <a:rPr lang="en-US" altLang="zh-CN" sz="1800" b="0" i="0">
                    <a:solidFill>
                      <a:srgbClr val="000000"/>
                    </a:solidFill>
                    <a:latin typeface="微软雅黑" pitchFamily="34" charset="0"/>
                    <a:ea typeface="微软雅黑" pitchFamily="34" charset="-122"/>
                    <a:cs typeface="微软雅黑" pitchFamily="34" charset="-120"/>
                  </a:rPr>
                  <a:t>项</a:t>
                </a:r>
                <a:r>
                  <a:rPr lang="en-US" altLang="zh-CN" sz="1800" b="0" i="0" dirty="0">
                    <a:solidFill>
                      <a:srgbClr val="000000"/>
                    </a:solidFill>
                    <a:latin typeface="微软雅黑" pitchFamily="34" charset="0"/>
                    <a:ea typeface="微软雅黑" pitchFamily="34" charset="-122"/>
                    <a:cs typeface="微软雅黑" pitchFamily="34" charset="-120"/>
                  </a:rPr>
                  <a:t>C的散点图中,散点呈现出一定的上升趋势,变量</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𝑥</m:t>
                    </m:r>
                  </m:oMath>
                </a14:m>
                <a:r>
                  <a:rPr lang="en-US" altLang="zh-CN" sz="18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𝑦</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之间具有较强的正线性相关关系</a:t>
                </a:r>
                <a:r>
                  <a:rPr lang="en-US" altLang="zh-CN" sz="1800" b="0" i="0">
                    <a:solidFill>
                      <a:srgbClr val="000000"/>
                    </a:solidFill>
                    <a:latin typeface="微软雅黑" pitchFamily="34" charset="0"/>
                    <a:ea typeface="微软雅黑" pitchFamily="34" charset="-122"/>
                    <a:cs typeface="微软雅黑" pitchFamily="34" charset="-120"/>
                  </a:rPr>
                  <a:t>,其样本相关系数</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为正数</a:t>
                </a:r>
                <a:r>
                  <a:rPr lang="en-US" altLang="zh-CN" sz="1800" b="0" i="0" dirty="0">
                    <a:solidFill>
                      <a:srgbClr val="000000"/>
                    </a:solidFill>
                    <a:latin typeface="微软雅黑" pitchFamily="34" charset="0"/>
                    <a:ea typeface="微软雅黑" pitchFamily="34" charset="-122"/>
                    <a:cs typeface="微软雅黑" pitchFamily="34" charset="-120"/>
                  </a:rPr>
                  <a:t>,比选项A的大.</a:t>
                </a:r>
                <a:r>
                  <a:rPr lang="en-US" altLang="zh-CN" sz="1800" b="0" i="0" dirty="0">
                    <a:solidFill>
                      <a:srgbClr val="00A0AF"/>
                    </a:solidFill>
                    <a:latin typeface="微软雅黑" pitchFamily="34" charset="0"/>
                    <a:ea typeface="楷体" pitchFamily="34" charset="-122"/>
                    <a:cs typeface="微软雅黑" pitchFamily="34" charset="-120"/>
                  </a:rPr>
                  <a:t>（提示：正相关程度越强,样本相关系数越大）</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选</a:t>
                </a:r>
                <a:r>
                  <a:rPr lang="en-US" altLang="zh-CN" sz="1800" b="0" i="0">
                    <a:solidFill>
                      <a:srgbClr val="000000"/>
                    </a:solidFill>
                    <a:latin typeface="微软雅黑" pitchFamily="34" charset="0"/>
                    <a:ea typeface="微软雅黑" pitchFamily="34" charset="-122"/>
                    <a:cs typeface="微软雅黑" pitchFamily="34" charset="-120"/>
                  </a:rPr>
                  <a:t>项</a:t>
                </a:r>
                <a:r>
                  <a:rPr lang="en-US" altLang="zh-CN" sz="1800" b="0" i="0" dirty="0">
                    <a:solidFill>
                      <a:srgbClr val="000000"/>
                    </a:solidFill>
                    <a:latin typeface="微软雅黑" pitchFamily="34" charset="0"/>
                    <a:ea typeface="微软雅黑" pitchFamily="34" charset="-122"/>
                    <a:cs typeface="微软雅黑" pitchFamily="34" charset="-120"/>
                  </a:rPr>
                  <a:t>D的散点图中,散点比较分散,大致是下降的趋势,线性相关程度比选项A要弱,样本相关系数比选项A的大.</a:t>
                </a:r>
                <a:endParaRPr lang="en-US" altLang="zh-CN" sz="1800" dirty="0"/>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综合比较四个选项</a:t>
                </a:r>
                <a:r>
                  <a:rPr lang="en-US" altLang="zh-CN" b="0" i="0" dirty="0">
                    <a:solidFill>
                      <a:srgbClr val="000000"/>
                    </a:solidFill>
                    <a:latin typeface="微软雅黑" pitchFamily="34" charset="0"/>
                    <a:ea typeface="微软雅黑" pitchFamily="34" charset="-122"/>
                    <a:cs typeface="微软雅黑" pitchFamily="34" charset="-120"/>
                  </a:rPr>
                  <a:t>,选项A线性负相关程度最强,所以样本相关系数最小.故选A.</a:t>
                </a:r>
                <a:endParaRPr lang="en-US" altLang="zh-CN" dirty="0"/>
              </a:p>
            </p:txBody>
          </p:sp>
        </mc:Choice>
        <mc:Fallback>
          <p:sp>
            <p:nvSpPr>
              <p:cNvPr id="9" name="QC_6_AS.10_1#0129c08a2?vop=1&amp;pid=d5db24d9f&amp;color=0,0,0&amp;vtp=1&amp;bbb=1&amp;hb=1"/>
              <p:cNvSpPr>
                <a:spLocks noRot="1" noChangeAspect="1" noMove="1" noResize="1" noEditPoints="1" noAdjustHandles="1" noChangeArrowheads="1" noChangeShapeType="1" noTextEdit="1"/>
              </p:cNvSpPr>
              <p:nvPr/>
            </p:nvSpPr>
            <p:spPr>
              <a:xfrm>
                <a:off x="832104" y="2450330"/>
                <a:ext cx="10533888" cy="2868930"/>
              </a:xfrm>
              <a:prstGeom prst="rect">
                <a:avLst/>
              </a:prstGeom>
              <a:blipFill>
                <a:blip r:embed="rId7"/>
                <a:stretch>
                  <a:fillRect l="-1389" r="-2141" b="-4671"/>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9">
                                            <p:bg/>
                                          </p:spTgt>
                                        </p:tgtEl>
                                        <p:attrNameLst>
                                          <p:attrName>style.visibility</p:attrName>
                                        </p:attrNameLst>
                                      </p:cBhvr>
                                      <p:to>
                                        <p:strVal val="visible"/>
                                      </p:to>
                                    </p:set>
                                    <p:anim calcmode="lin" valueType="num">
                                      <p:cBhvr additive="base">
                                        <p:cTn id="17" dur="500" fill="hold"/>
                                        <p:tgtEl>
                                          <p:spTgt spid="9">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9">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9">
                                            <p:txEl>
                                              <p:pRg st="0" end="0"/>
                                            </p:txEl>
                                          </p:spTgt>
                                        </p:tgtEl>
                                        <p:attrNameLst>
                                          <p:attrName>style.visibility</p:attrName>
                                        </p:attrNameLst>
                                      </p:cBhvr>
                                      <p:to>
                                        <p:strVal val="visible"/>
                                      </p:to>
                                    </p:set>
                                    <p:anim calcmode="lin" valueType="num">
                                      <p:cBhvr additive="base">
                                        <p:cTn id="21"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9">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9">
                                            <p:txEl>
                                              <p:pRg st="1" end="1"/>
                                            </p:txEl>
                                          </p:spTgt>
                                        </p:tgtEl>
                                        <p:attrNameLst>
                                          <p:attrName>style.visibility</p:attrName>
                                        </p:attrNameLst>
                                      </p:cBhvr>
                                      <p:to>
                                        <p:strVal val="visible"/>
                                      </p:to>
                                    </p:set>
                                    <p:anim calcmode="lin" valueType="num">
                                      <p:cBhvr additive="base">
                                        <p:cTn id="25"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9">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9">
                                            <p:txEl>
                                              <p:pRg st="2" end="2"/>
                                            </p:txEl>
                                          </p:spTgt>
                                        </p:tgtEl>
                                        <p:attrNameLst>
                                          <p:attrName>style.visibility</p:attrName>
                                        </p:attrNameLst>
                                      </p:cBhvr>
                                      <p:to>
                                        <p:strVal val="visible"/>
                                      </p:to>
                                    </p:set>
                                    <p:anim calcmode="lin" valueType="num">
                                      <p:cBhvr additive="base">
                                        <p:cTn id="29" dur="500" fill="hold"/>
                                        <p:tgtEl>
                                          <p:spTgt spid="9">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9">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9">
                                            <p:txEl>
                                              <p:pRg st="3" end="3"/>
                                            </p:txEl>
                                          </p:spTgt>
                                        </p:tgtEl>
                                        <p:attrNameLst>
                                          <p:attrName>style.visibility</p:attrName>
                                        </p:attrNameLst>
                                      </p:cBhvr>
                                      <p:to>
                                        <p:strVal val="visible"/>
                                      </p:to>
                                    </p:set>
                                    <p:anim calcmode="lin" valueType="num">
                                      <p:cBhvr additive="base">
                                        <p:cTn id="33" dur="500" fill="hold"/>
                                        <p:tgtEl>
                                          <p:spTgt spid="9">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9">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9">
                                            <p:txEl>
                                              <p:pRg st="4" end="4"/>
                                            </p:txEl>
                                          </p:spTgt>
                                        </p:tgtEl>
                                        <p:attrNameLst>
                                          <p:attrName>style.visibility</p:attrName>
                                        </p:attrNameLst>
                                      </p:cBhvr>
                                      <p:to>
                                        <p:strVal val="visible"/>
                                      </p:to>
                                    </p:set>
                                    <p:anim calcmode="lin" valueType="num">
                                      <p:cBhvr additive="base">
                                        <p:cTn id="37" dur="500" fill="hold"/>
                                        <p:tgtEl>
                                          <p:spTgt spid="9">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9">
                                            <p:txEl>
                                              <p:pRg st="4" end="4"/>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9">
                                            <p:txEl>
                                              <p:pRg st="5" end="5"/>
                                            </p:txEl>
                                          </p:spTgt>
                                        </p:tgtEl>
                                        <p:attrNameLst>
                                          <p:attrName>style.visibility</p:attrName>
                                        </p:attrNameLst>
                                      </p:cBhvr>
                                      <p:to>
                                        <p:strVal val="visible"/>
                                      </p:to>
                                    </p:set>
                                    <p:anim calcmode="lin" valueType="num">
                                      <p:cBhvr additive="base">
                                        <p:cTn id="41" dur="500" fill="hold"/>
                                        <p:tgtEl>
                                          <p:spTgt spid="9">
                                            <p:txEl>
                                              <p:pRg st="5" end="5"/>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9">
                                            <p:txEl>
                                              <p:pRg st="5" end="5"/>
                                            </p:txEl>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9">
                                            <p:txEl>
                                              <p:pRg st="6" end="6"/>
                                            </p:txEl>
                                          </p:spTgt>
                                        </p:tgtEl>
                                        <p:attrNameLst>
                                          <p:attrName>style.visibility</p:attrName>
                                        </p:attrNameLst>
                                      </p:cBhvr>
                                      <p:to>
                                        <p:strVal val="visible"/>
                                      </p:to>
                                    </p:set>
                                    <p:anim calcmode="lin" valueType="num">
                                      <p:cBhvr additive="base">
                                        <p:cTn id="45" dur="500" fill="hold"/>
                                        <p:tgtEl>
                                          <p:spTgt spid="9">
                                            <p:txEl>
                                              <p:pRg st="6" end="6"/>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9">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9"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BD.11_1#f64b3b307?vop=1&amp;pid=d5db24d9f&amp;color=0,0,0&amp;vtp=1&amp;bt=1&amp;bbb=1&amp;hb=1"/>
              <p:cNvSpPr/>
              <p:nvPr/>
            </p:nvSpPr>
            <p:spPr>
              <a:xfrm>
                <a:off x="832104" y="1080000"/>
                <a:ext cx="10533888" cy="7702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4.</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在某生态系统中，研究人员发现两种生物近期的数量呈线性相关，且样本相关系数为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0.75</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，这说明</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6_BD.11_1#f64b3b307?vop=1&amp;pid=d5db24d9f&amp;color=0,0,0&amp;vtp=1&amp;bt=1&amp;bbb=1&amp;hb=1"/>
              <p:cNvSpPr>
                <a:spLocks noRot="1" noChangeAspect="1" noMove="1" noResize="1" noEditPoints="1" noAdjustHandles="1" noChangeArrowheads="1" noChangeShapeType="1" noTextEdit="1"/>
              </p:cNvSpPr>
              <p:nvPr/>
            </p:nvSpPr>
            <p:spPr>
              <a:xfrm>
                <a:off x="832104" y="1080000"/>
                <a:ext cx="10533888" cy="770255"/>
              </a:xfrm>
              <a:prstGeom prst="rect">
                <a:avLst/>
              </a:prstGeom>
              <a:blipFill>
                <a:blip r:embed="rId3"/>
                <a:stretch>
                  <a:fillRect l="-1389" b="-18110"/>
                </a:stretch>
              </a:blipFill>
              <a:ln/>
            </p:spPr>
            <p:txBody>
              <a:bodyPr/>
              <a:lstStyle/>
              <a:p>
                <a:r>
                  <a:rPr lang="zh-CN" altLang="en-US">
                    <a:noFill/>
                  </a:rPr>
                  <a:t> </a:t>
                </a:r>
              </a:p>
            </p:txBody>
          </p:sp>
        </mc:Fallback>
      </mc:AlternateContent>
      <p:sp>
        <p:nvSpPr>
          <p:cNvPr id="3" name="QC_6_AN.12_1#f64b3b307.bracket?vop=1&amp;pid=d5db24d9f&amp;color=0,0,0&amp;vpa=3&amp;vtp=1"/>
          <p:cNvSpPr/>
          <p:nvPr/>
        </p:nvSpPr>
        <p:spPr>
          <a:xfrm>
            <a:off x="1015460" y="1485765"/>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C</a:t>
            </a:r>
            <a:endParaRPr lang="en-US" altLang="zh-CN" dirty="0"/>
          </a:p>
        </p:txBody>
      </p:sp>
      <p:sp>
        <p:nvSpPr>
          <p:cNvPr id="4" name="QC_6_BD.11_2#f64b3b307.choices?vop=1&amp;pid=d5db24d9f&amp;color=0,0,0&amp;vtp=1&amp;bbb=1"/>
          <p:cNvSpPr/>
          <p:nvPr/>
        </p:nvSpPr>
        <p:spPr>
          <a:xfrm>
            <a:off x="832104" y="1898515"/>
            <a:ext cx="10533888" cy="16084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一种生物的数量增长时，另一种生物的数量会减少</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一种生物的数量增长时，另一种生物的数量也增长</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两种生物的数量增减性有相同的趋势</a:t>
            </a:r>
            <a:endParaRPr lang="en-US" altLang="zh-CN" sz="1800" dirty="0"/>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两种生物的数量增减性有相反的趋势</a:t>
            </a:r>
            <a:endParaRPr lang="en-US" altLang="zh-CN" sz="1800" dirty="0"/>
          </a:p>
        </p:txBody>
      </p:sp>
      <mc:AlternateContent xmlns:mc="http://schemas.openxmlformats.org/markup-compatibility/2006">
        <mc:Choice xmlns:a14="http://schemas.microsoft.com/office/drawing/2010/main" Requires="a14">
          <p:sp>
            <p:nvSpPr>
              <p:cNvPr id="5" name="QC_6_EX.13_1#f64b3b307?vop=1&amp;pid=d5db24d9f&amp;color=0,0,0&amp;vtp=1&amp;bbb=1"/>
              <p:cNvSpPr/>
              <p:nvPr/>
            </p:nvSpPr>
            <p:spPr>
              <a:xfrm>
                <a:off x="832104" y="3544498"/>
                <a:ext cx="10533888" cy="360680"/>
              </a:xfrm>
              <a:prstGeom prst="rect">
                <a:avLst/>
              </a:prstGeom>
              <a:noFill/>
              <a:ln/>
            </p:spPr>
            <p:txBody>
              <a:bodyPr wrap="none" lIns="0" tIns="0" rIns="0" bIns="0" rtlCol="0" anchor="t"/>
              <a:lstStyle/>
              <a:p>
                <a:pPr algn="l" latinLnBrk="1">
                  <a:lnSpc>
                    <a:spcPts val="3200"/>
                  </a:lnSpc>
                </a:pPr>
                <a:r>
                  <a:rPr lang="en-US" altLang="zh-CN" sz="1800" b="1" i="0" dirty="0">
                    <a:solidFill>
                      <a:srgbClr val="000000"/>
                    </a:solidFill>
                    <a:latin typeface="微软雅黑" pitchFamily="34" charset="0"/>
                    <a:ea typeface="微软雅黑" pitchFamily="34" charset="-122"/>
                    <a:cs typeface="微软雅黑" pitchFamily="34" charset="-120"/>
                  </a:rPr>
                  <a:t>攻略上分</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给出样本相关系数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𝑟</m:t>
                    </m:r>
                  </m:oMath>
                </a14:m>
                <a:r>
                  <a:rPr lang="en-US" altLang="zh-CN" sz="1800" b="0" i="0" dirty="0">
                    <a:solidFill>
                      <a:srgbClr val="000000"/>
                    </a:solidFill>
                    <a:latin typeface="微软雅黑" pitchFamily="34" charset="0"/>
                    <a:ea typeface="楷体" pitchFamily="34" charset="-122"/>
                    <a:cs typeface="微软雅黑" pitchFamily="34" charset="-120"/>
                  </a:rPr>
                  <a:t>的值</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解读</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𝑟</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的符号</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即解读型</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p:txBody>
          </p:sp>
        </mc:Choice>
        <mc:Fallback>
          <p:sp>
            <p:nvSpPr>
              <p:cNvPr id="5" name="QC_6_EX.13_1#f64b3b307?vop=1&amp;pid=d5db24d9f&amp;color=0,0,0&amp;vtp=1&amp;bbb=1"/>
              <p:cNvSpPr>
                <a:spLocks noRot="1" noChangeAspect="1" noMove="1" noResize="1" noEditPoints="1" noAdjustHandles="1" noChangeArrowheads="1" noChangeShapeType="1" noTextEdit="1"/>
              </p:cNvSpPr>
              <p:nvPr/>
            </p:nvSpPr>
            <p:spPr>
              <a:xfrm>
                <a:off x="832104" y="3544498"/>
                <a:ext cx="10533888" cy="360680"/>
              </a:xfrm>
              <a:prstGeom prst="rect">
                <a:avLst/>
              </a:prstGeom>
              <a:blipFill>
                <a:blip r:embed="rId4"/>
                <a:stretch>
                  <a:fillRect l="-1389" t="-3333" b="-3833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C_6_AS.14_1#f64b3b307?vop=1&amp;pid=d5db24d9f&amp;color=0,0,0&amp;vtp=1&amp;bbb=1&amp;hb=1"/>
              <p:cNvSpPr/>
              <p:nvPr/>
            </p:nvSpPr>
            <p:spPr>
              <a:xfrm>
                <a:off x="832104" y="3917815"/>
                <a:ext cx="10533888" cy="16116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【解析】因为两种生物近期的数量的样本相关系数为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0.75</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,所以两种生物的数量正相关</a:t>
                </a:r>
                <a:r>
                  <a:rPr lang="en-US" altLang="zh-CN" sz="1800" b="0" i="0">
                    <a:solidFill>
                      <a:srgbClr val="000000"/>
                    </a:solidFill>
                    <a:latin typeface="微软雅黑" pitchFamily="34" charset="0"/>
                    <a:ea typeface="微软雅黑" pitchFamily="34" charset="-122"/>
                    <a:cs typeface="微软雅黑" pitchFamily="34" charset="-120"/>
                  </a:rPr>
                  <a:t>,故两种生物的数量</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增减性有相同的趋势</a:t>
                </a:r>
                <a:r>
                  <a:rPr lang="en-US" altLang="zh-CN" sz="1800" b="0" i="0" dirty="0">
                    <a:solidFill>
                      <a:srgbClr val="000000"/>
                    </a:solidFill>
                    <a:latin typeface="微软雅黑" pitchFamily="34" charset="0"/>
                    <a:ea typeface="微软雅黑" pitchFamily="34" charset="-122"/>
                    <a:cs typeface="微软雅黑" pitchFamily="34" charset="-120"/>
                  </a:rPr>
                  <a:t>,C正确.</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因</a:t>
                </a:r>
                <a:r>
                  <a:rPr lang="en-US" altLang="zh-CN" sz="1800" b="0" i="0">
                    <a:solidFill>
                      <a:srgbClr val="000000"/>
                    </a:solidFill>
                    <a:latin typeface="微软雅黑" pitchFamily="34" charset="0"/>
                    <a:ea typeface="微软雅黑" pitchFamily="34" charset="-122"/>
                    <a:cs typeface="微软雅黑" pitchFamily="34" charset="-120"/>
                  </a:rPr>
                  <a:t>为相关关系是一种非确定关系</a:t>
                </a:r>
                <a:r>
                  <a:rPr lang="en-US" altLang="zh-CN" sz="1800" b="0" i="0" dirty="0">
                    <a:solidFill>
                      <a:srgbClr val="000000"/>
                    </a:solidFill>
                    <a:latin typeface="微软雅黑" pitchFamily="34" charset="0"/>
                    <a:ea typeface="微软雅黑" pitchFamily="34" charset="-122"/>
                    <a:cs typeface="微软雅黑" pitchFamily="34" charset="-120"/>
                  </a:rPr>
                  <a:t>,体现的是一种趋势,所以不能保证一种生物数量增长时</a:t>
                </a:r>
                <a:r>
                  <a:rPr lang="en-US" altLang="zh-CN" sz="1800" b="0" i="0">
                    <a:solidFill>
                      <a:srgbClr val="000000"/>
                    </a:solidFill>
                    <a:latin typeface="微软雅黑" pitchFamily="34" charset="0"/>
                    <a:ea typeface="微软雅黑" pitchFamily="34" charset="-122"/>
                    <a:cs typeface="微软雅黑" pitchFamily="34" charset="-120"/>
                  </a:rPr>
                  <a:t>,另一种生物数量也</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一定增长</a:t>
                </a:r>
                <a:r>
                  <a:rPr lang="en-US" altLang="zh-CN" b="0" i="0" dirty="0">
                    <a:solidFill>
                      <a:srgbClr val="000000"/>
                    </a:solidFill>
                    <a:latin typeface="微软雅黑" pitchFamily="34" charset="0"/>
                    <a:ea typeface="微软雅黑" pitchFamily="34" charset="-122"/>
                    <a:cs typeface="微软雅黑" pitchFamily="34" charset="-120"/>
                  </a:rPr>
                  <a:t>,B错误.故选C.</a:t>
                </a:r>
                <a:endParaRPr lang="en-US" altLang="zh-CN" dirty="0"/>
              </a:p>
            </p:txBody>
          </p:sp>
        </mc:Choice>
        <mc:Fallback>
          <p:sp>
            <p:nvSpPr>
              <p:cNvPr id="6" name="QC_6_AS.14_1#f64b3b307?vop=1&amp;pid=d5db24d9f&amp;color=0,0,0&amp;vtp=1&amp;bbb=1&amp;hb=1"/>
              <p:cNvSpPr>
                <a:spLocks noRot="1" noChangeAspect="1" noMove="1" noResize="1" noEditPoints="1" noAdjustHandles="1" noChangeArrowheads="1" noChangeShapeType="1" noTextEdit="1"/>
              </p:cNvSpPr>
              <p:nvPr/>
            </p:nvSpPr>
            <p:spPr>
              <a:xfrm>
                <a:off x="832104" y="3917815"/>
                <a:ext cx="10533888" cy="1611630"/>
              </a:xfrm>
              <a:prstGeom prst="rect">
                <a:avLst/>
              </a:prstGeom>
              <a:blipFill>
                <a:blip r:embed="rId5"/>
                <a:stretch>
                  <a:fillRect l="-1389" r="-752" b="-8712"/>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6">
                                            <p:bg/>
                                          </p:spTgt>
                                        </p:tgtEl>
                                        <p:attrNameLst>
                                          <p:attrName>style.visibility</p:attrName>
                                        </p:attrNameLst>
                                      </p:cBhvr>
                                      <p:to>
                                        <p:strVal val="visible"/>
                                      </p:to>
                                    </p:set>
                                    <p:anim calcmode="lin" valueType="num">
                                      <p:cBhvr additive="base">
                                        <p:cTn id="2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6">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6">
                                            <p:txEl>
                                              <p:pRg st="0" end="0"/>
                                            </p:txEl>
                                          </p:spTgt>
                                        </p:tgtEl>
                                        <p:attrNameLst>
                                          <p:attrName>style.visibility</p:attrName>
                                        </p:attrNameLst>
                                      </p:cBhvr>
                                      <p:to>
                                        <p:strVal val="visible"/>
                                      </p:to>
                                    </p:set>
                                    <p:anim calcmode="lin" valueType="num">
                                      <p:cBhvr additive="base">
                                        <p:cTn id="3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6">
                                            <p:txEl>
                                              <p:pRg st="1" end="1"/>
                                            </p:txEl>
                                          </p:spTgt>
                                        </p:tgtEl>
                                        <p:attrNameLst>
                                          <p:attrName>style.visibility</p:attrName>
                                        </p:attrNameLst>
                                      </p:cBhvr>
                                      <p:to>
                                        <p:strVal val="visible"/>
                                      </p:to>
                                    </p:set>
                                    <p:anim calcmode="lin" valueType="num">
                                      <p:cBhvr additive="base">
                                        <p:cTn id="3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
                                            <p:txEl>
                                              <p:pRg st="1" end="1"/>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6">
                                            <p:txEl>
                                              <p:pRg st="2" end="2"/>
                                            </p:txEl>
                                          </p:spTgt>
                                        </p:tgtEl>
                                        <p:attrNameLst>
                                          <p:attrName>style.visibility</p:attrName>
                                        </p:attrNameLst>
                                      </p:cBhvr>
                                      <p:to>
                                        <p:strVal val="visible"/>
                                      </p:to>
                                    </p:set>
                                    <p:anim calcmode="lin" valueType="num">
                                      <p:cBhvr additive="base">
                                        <p:cTn id="3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6">
                                            <p:txEl>
                                              <p:pRg st="2" end="2"/>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6">
                                            <p:txEl>
                                              <p:pRg st="3" end="3"/>
                                            </p:txEl>
                                          </p:spTgt>
                                        </p:tgtEl>
                                        <p:attrNameLst>
                                          <p:attrName>style.visibility</p:attrName>
                                        </p:attrNameLst>
                                      </p:cBhvr>
                                      <p:to>
                                        <p:strVal val="visible"/>
                                      </p:to>
                                    </p:set>
                                    <p:anim calcmode="lin" valueType="num">
                                      <p:cBhvr additive="base">
                                        <p:cTn id="43"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P spid="6"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TotalTime>
  <Words>549</Words>
  <Application>Microsoft Office PowerPoint</Application>
  <PresentationFormat>宽屏</PresentationFormat>
  <Paragraphs>106</Paragraphs>
  <Slides>11</Slides>
  <Notes>11</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11</vt:i4>
      </vt:variant>
    </vt:vector>
  </HeadingPairs>
  <TitlesOfParts>
    <vt:vector size="18" baseType="lpstr">
      <vt:lpstr>Arial (正文)</vt:lpstr>
      <vt:lpstr>SimHei</vt:lpstr>
      <vt:lpstr>SimSun</vt:lpstr>
      <vt:lpstr>微软雅黑</vt:lpstr>
      <vt:lpstr>Arial</vt:lpstr>
      <vt:lpstr>Cambria Math</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Administrator</cp:lastModifiedBy>
  <cp:revision>2</cp:revision>
  <dcterms:created xsi:type="dcterms:W3CDTF">2025-10-20T07:51:48Z</dcterms:created>
  <dcterms:modified xsi:type="dcterms:W3CDTF">2025-10-20T07:53:37Z</dcterms:modified>
  <cp:category/>
  <cp:contentStatus/>
</cp:coreProperties>
</file>